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1368" r:id="rId2"/>
    <p:sldId id="257" r:id="rId3"/>
    <p:sldId id="269" r:id="rId4"/>
    <p:sldId id="261" r:id="rId5"/>
    <p:sldId id="270" r:id="rId6"/>
    <p:sldId id="259" r:id="rId7"/>
    <p:sldId id="258" r:id="rId8"/>
    <p:sldId id="262" r:id="rId9"/>
    <p:sldId id="263" r:id="rId10"/>
    <p:sldId id="264" r:id="rId11"/>
    <p:sldId id="265" r:id="rId12"/>
    <p:sldId id="266" r:id="rId13"/>
    <p:sldId id="1369" r:id="rId14"/>
    <p:sldId id="784" r:id="rId15"/>
    <p:sldId id="1313" r:id="rId16"/>
    <p:sldId id="1307" r:id="rId17"/>
    <p:sldId id="1305" r:id="rId18"/>
    <p:sldId id="1323" r:id="rId19"/>
    <p:sldId id="1308" r:id="rId20"/>
    <p:sldId id="1309" r:id="rId21"/>
    <p:sldId id="1314" r:id="rId22"/>
    <p:sldId id="1315" r:id="rId23"/>
    <p:sldId id="1316" r:id="rId24"/>
    <p:sldId id="1317" r:id="rId25"/>
    <p:sldId id="1310" r:id="rId26"/>
    <p:sldId id="1318" r:id="rId27"/>
    <p:sldId id="1311" r:id="rId28"/>
    <p:sldId id="1312" r:id="rId29"/>
    <p:sldId id="1306" r:id="rId30"/>
    <p:sldId id="1319" r:id="rId31"/>
    <p:sldId id="1320" r:id="rId32"/>
    <p:sldId id="1321" r:id="rId33"/>
    <p:sldId id="1329" r:id="rId34"/>
    <p:sldId id="1330" r:id="rId35"/>
    <p:sldId id="1331" r:id="rId36"/>
    <p:sldId id="1349" r:id="rId37"/>
    <p:sldId id="1332" r:id="rId38"/>
    <p:sldId id="1333" r:id="rId39"/>
    <p:sldId id="1350" r:id="rId40"/>
    <p:sldId id="1334" r:id="rId41"/>
    <p:sldId id="1335" r:id="rId42"/>
    <p:sldId id="1348" r:id="rId43"/>
    <p:sldId id="1351" r:id="rId44"/>
    <p:sldId id="1336" r:id="rId45"/>
    <p:sldId id="1337" r:id="rId46"/>
    <p:sldId id="1352" r:id="rId47"/>
    <p:sldId id="1338" r:id="rId48"/>
    <p:sldId id="1339" r:id="rId49"/>
    <p:sldId id="1340" r:id="rId50"/>
    <p:sldId id="1341" r:id="rId51"/>
    <p:sldId id="1342" r:id="rId52"/>
    <p:sldId id="1344" r:id="rId53"/>
    <p:sldId id="1343" r:id="rId54"/>
    <p:sldId id="1345" r:id="rId55"/>
    <p:sldId id="1353" r:id="rId56"/>
    <p:sldId id="1354" r:id="rId57"/>
    <p:sldId id="1355" r:id="rId58"/>
    <p:sldId id="1356" r:id="rId59"/>
    <p:sldId id="1346" r:id="rId60"/>
    <p:sldId id="1322" r:id="rId61"/>
    <p:sldId id="1347" r:id="rId62"/>
    <p:sldId id="1357" r:id="rId63"/>
    <p:sldId id="1358" r:id="rId64"/>
    <p:sldId id="1359" r:id="rId65"/>
    <p:sldId id="1360" r:id="rId66"/>
    <p:sldId id="1361" r:id="rId67"/>
    <p:sldId id="1364" r:id="rId68"/>
    <p:sldId id="1362" r:id="rId69"/>
    <p:sldId id="1363" r:id="rId70"/>
    <p:sldId id="1365" r:id="rId71"/>
    <p:sldId id="1366" r:id="rId72"/>
    <p:sldId id="1367" r:id="rId73"/>
    <p:sldId id="1327" r:id="rId74"/>
    <p:sldId id="1328"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FA98"/>
    <a:srgbClr val="CA04A0"/>
    <a:srgbClr val="89DCB9"/>
    <a:srgbClr val="EDD4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42" autoAdjust="0"/>
    <p:restoredTop sz="94660"/>
  </p:normalViewPr>
  <p:slideViewPr>
    <p:cSldViewPr snapToGrid="0">
      <p:cViewPr varScale="1">
        <p:scale>
          <a:sx n="83" d="100"/>
          <a:sy n="83" d="100"/>
        </p:scale>
        <p:origin x="27" y="32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7/4/2023</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71002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7/4/2023</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95464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7/4/2023</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63580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7/4/2023</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50158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7/4/2023</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77251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7/4/2023</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06983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7/4/2023</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62056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7/4/2023</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10803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7/4/2023</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49623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7/4/2023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77003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7/4/2023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16721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7/4/2023</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143440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7/4/2023</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96065448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1" r:id="rId6"/>
    <p:sldLayoutId id="2147483698" r:id="rId7"/>
    <p:sldLayoutId id="2147483699" r:id="rId8"/>
    <p:sldLayoutId id="2147483688" r:id="rId9"/>
    <p:sldLayoutId id="2147483689" r:id="rId10"/>
    <p:sldLayoutId id="2147483690" r:id="rId11"/>
    <p:sldLayoutId id="2147483692"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pgradedpoints.com/travel/4-basic-types-of-travel-visas/"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cibtvisas.com/visa-quick-check" TargetMode="External"/><Relationship Id="rId4" Type="http://schemas.openxmlformats.org/officeDocument/2006/relationships/hyperlink" Target="https://en.wikipedia.org/wiki/Visa_requirements_for_United_States_citizens"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cibtvisas.com/visa-quick-chec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v.uk/global-talent" TargetMode="External"/><Relationship Id="rId2" Type="http://schemas.openxmlformats.org/officeDocument/2006/relationships/hyperlink" Target="https://www.studying-in-germany.org/german-student-visa/" TargetMode="External"/><Relationship Id="rId1" Type="http://schemas.openxmlformats.org/officeDocument/2006/relationships/slideLayout" Target="../slideLayouts/slideLayout2.xml"/><Relationship Id="rId5" Type="http://schemas.openxmlformats.org/officeDocument/2006/relationships/hyperlink" Target="https://europa.eu/europass/en/create-europass-cv" TargetMode="External"/><Relationship Id="rId4" Type="http://schemas.openxmlformats.org/officeDocument/2006/relationships/hyperlink" Target="https://www.gov.uk/global-talent/your-partner-and-childre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allaboutberlin.com/guides/berlin-burgeramt-appointment" TargetMode="External"/><Relationship Id="rId2" Type="http://schemas.openxmlformats.org/officeDocument/2006/relationships/hyperlink" Target="https://formular.berlin.de/xima-forms-29/get/14963116144270000?mandantid=/OTVBerlin_LABO_XIMA/000-01/instantiationTasks.properties" TargetMode="External"/><Relationship Id="rId1" Type="http://schemas.openxmlformats.org/officeDocument/2006/relationships/slideLayout" Target="../slideLayouts/slideLayout2.xml"/><Relationship Id="rId4" Type="http://schemas.openxmlformats.org/officeDocument/2006/relationships/hyperlink" Target="https://allaboutberlin.com/guides/anmeldung-in-english-berlin"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formular.berlin.de/xima-forms-29/get/14963116144270000?mandantid=/OTVBerlin_LABO_XIMA/000-01/instantiationTasks.propertie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formular.berlin.de/xima-forms-29/get/14963116144270000?mandantid=/OTVBerlin_LABO_XIMA/000-01/instantiationTasks.propertie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allaboutberlin.com/glossary/Fiktionsbescheinigung" TargetMode="External"/><Relationship Id="rId2" Type="http://schemas.openxmlformats.org/officeDocument/2006/relationships/hyperlink" Target="https://formular.berlin.de/xima-forms-29/get/14963116144270000?mandantid=/OTVBerlin_LABO_XIMA/000-01/instantiationTasks.propertie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allaboutberlin.com/guides/berlin-burgeramt-appointment" TargetMode="External"/><Relationship Id="rId2" Type="http://schemas.openxmlformats.org/officeDocument/2006/relationships/hyperlink" Target="https://formular.berlin.de/xima-forms-29/get/14963116144270000?mandantid=/OTVBerlin_LABO_XIMA/000-01/instantiationTasks.properties" TargetMode="External"/><Relationship Id="rId1" Type="http://schemas.openxmlformats.org/officeDocument/2006/relationships/slideLayout" Target="../slideLayouts/slideLayout2.xml"/><Relationship Id="rId4" Type="http://schemas.openxmlformats.org/officeDocument/2006/relationships/hyperlink" Target="https://allaboutberlin.com/guides/anmeldung-in-english-berlin"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allaboutberlin.com/guides/find-a-flat-in-berlin"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allaboutberlin.com/guides/berlin-burgeramt-appointment" TargetMode="External"/><Relationship Id="rId2" Type="http://schemas.openxmlformats.org/officeDocument/2006/relationships/hyperlink" Target="https://formular.berlin.de/xima-forms-29/get/14963116144270000?mandantid=/OTVBerlin_LABO_XIMA/000-01/instantiationTasks.properties" TargetMode="External"/><Relationship Id="rId1" Type="http://schemas.openxmlformats.org/officeDocument/2006/relationships/slideLayout" Target="../slideLayouts/slideLayout2.xml"/><Relationship Id="rId4" Type="http://schemas.openxmlformats.org/officeDocument/2006/relationships/hyperlink" Target="https://allaboutberlin.com/guides/anmeldung-in-english-berli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allaboutberlin.com/guides/anmeldung-in-english-berlin" TargetMode="External"/><Relationship Id="rId2" Type="http://schemas.openxmlformats.org/officeDocument/2006/relationships/hyperlink" Target="https://allaboutberlin.com/guides/berlin-burgeramt-appointment"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allaboutberlin.com/guides/anmeldung-in-english-berlin" TargetMode="External"/><Relationship Id="rId2" Type="http://schemas.openxmlformats.org/officeDocument/2006/relationships/hyperlink" Target="https://allaboutberlin.com/guides/berlin-burgeramt-appointment"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allaboutberlin.com/guides/anmeldung-in-english-berlin" TargetMode="External"/><Relationship Id="rId2" Type="http://schemas.openxmlformats.org/officeDocument/2006/relationships/hyperlink" Target="https://allaboutberlin.com/guides/berlin-burgeramt-appointment"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allaboutberlin.com/guides/berlin-burgeramt-appointment" TargetMode="External"/><Relationship Id="rId2" Type="http://schemas.openxmlformats.org/officeDocument/2006/relationships/hyperlink" Target="https://formular.berlin.de/xima-forms-29/get/14963116144270000?mandantid=/OTVBerlin_LABO_XIMA/000-01/instantiationTasks.properties" TargetMode="External"/><Relationship Id="rId1" Type="http://schemas.openxmlformats.org/officeDocument/2006/relationships/slideLayout" Target="../slideLayouts/slideLayout2.xml"/><Relationship Id="rId4" Type="http://schemas.openxmlformats.org/officeDocument/2006/relationships/hyperlink" Target="https://allaboutberlin.com/guides/anmeldung-in-english-berlin" TargetMode="External"/></Relationships>
</file>

<file path=ppt/slides/_rels/slide44.xml.rels><?xml version="1.0" encoding="UTF-8" standalone="yes"?>
<Relationships xmlns="http://schemas.openxmlformats.org/package/2006/relationships"><Relationship Id="rId2" Type="http://schemas.openxmlformats.org/officeDocument/2006/relationships/hyperlink" Target="https://allaboutberlin.com/out/n26-plans"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allaboutberlin.com/out/n26-plans"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allaboutberlin.com/guides/berlin-burgeramt-appointment" TargetMode="External"/><Relationship Id="rId2" Type="http://schemas.openxmlformats.org/officeDocument/2006/relationships/hyperlink" Target="https://formular.berlin.de/xima-forms-29/get/14963116144270000?mandantid=/OTVBerlin_LABO_XIMA/000-01/instantiationTasks.properties" TargetMode="External"/><Relationship Id="rId1" Type="http://schemas.openxmlformats.org/officeDocument/2006/relationships/slideLayout" Target="../slideLayouts/slideLayout2.xml"/><Relationship Id="rId4" Type="http://schemas.openxmlformats.org/officeDocument/2006/relationships/hyperlink" Target="https://allaboutberlin.com/guides/anmeldung-in-english-berlin"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feather-insurance.com/expat-health-insurance?source=allaboutberlin" TargetMode="External"/><Relationship Id="rId2" Type="http://schemas.openxmlformats.org/officeDocument/2006/relationships/hyperlink" Target="https://www.care-concept.de/" TargetMode="External"/><Relationship Id="rId1" Type="http://schemas.openxmlformats.org/officeDocument/2006/relationships/slideLayout" Target="../slideLayouts/slideLayout2.xml"/><Relationship Id="rId4" Type="http://schemas.openxmlformats.org/officeDocument/2006/relationships/hyperlink" Target="https://www.ottonova.de/en/expats?utm_source=awin&amp;utm_medium=affiliate&amp;utm_campaign=20190801.awin.top_funnel.text.expats.health_insurance_2&amp;utm_content=All%20About%20Berlin&amp;utm_term=559395&amp;awc=15971_1616775963_92b205f4aec858e3b9f3603f242414c7"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b-protected.de/"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allaboutberlin.com/guides/berlin-burgeramt-appointment" TargetMode="External"/><Relationship Id="rId2" Type="http://schemas.openxmlformats.org/officeDocument/2006/relationships/hyperlink" Target="https://formular.berlin.de/xima-forms-29/get/14963116144270000?mandantid=/OTVBerlin_LABO_XIMA/000-01/instantiationTasks.properties" TargetMode="External"/><Relationship Id="rId1" Type="http://schemas.openxmlformats.org/officeDocument/2006/relationships/slideLayout" Target="../slideLayouts/slideLayout2.xml"/><Relationship Id="rId4" Type="http://schemas.openxmlformats.org/officeDocument/2006/relationships/hyperlink" Target="https://allaboutberlin.com/guides/anmeldung-in-english-berlin" TargetMode="External"/></Relationships>
</file>

<file path=ppt/slides/_rels/slide56.xml.rels><?xml version="1.0" encoding="UTF-8" standalone="yes"?>
<Relationships xmlns="http://schemas.openxmlformats.org/package/2006/relationships"><Relationship Id="rId2" Type="http://schemas.openxmlformats.org/officeDocument/2006/relationships/hyperlink" Target="https://www.formulare-bfinv.de/ffw/content.do?%24csrf=D405DESDLP233LFSF4ICIBJXJ"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allaboutberlin.com/guides/berlin-burgeramt-appointment" TargetMode="External"/><Relationship Id="rId2" Type="http://schemas.openxmlformats.org/officeDocument/2006/relationships/hyperlink" Target="https://formular.berlin.de/xima-forms-29/get/14963116144270000?mandantid=/OTVBerlin_LABO_XIMA/000-01/instantiationTasks.properties" TargetMode="External"/><Relationship Id="rId1" Type="http://schemas.openxmlformats.org/officeDocument/2006/relationships/slideLayout" Target="../slideLayouts/slideLayout2.xml"/><Relationship Id="rId4" Type="http://schemas.openxmlformats.org/officeDocument/2006/relationships/hyperlink" Target="https://allaboutberlin.com/guides/anmeldung-in-english-berlin"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service.berlin.de/dienstleistung/326233/standort/121885/en/"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8" Type="http://schemas.openxmlformats.org/officeDocument/2006/relationships/hyperlink" Target="https://allaboutberlin.com/docs/german-freelance-visa-letter-of-intent" TargetMode="External"/><Relationship Id="rId3" Type="http://schemas.openxmlformats.org/officeDocument/2006/relationships/hyperlink" Target="http://www.essentialpackingchecklists.com/german-freelance-visa-application-form/" TargetMode="External"/><Relationship Id="rId7" Type="http://schemas.openxmlformats.org/officeDocument/2006/relationships/hyperlink" Target="https://allaboutberlin.com/docs/wohnungsgeberbestatigung" TargetMode="External"/><Relationship Id="rId2" Type="http://schemas.openxmlformats.org/officeDocument/2006/relationships/hyperlink" Target="https://allaboutberlin.com/docs/german-freelance-visa-form" TargetMode="External"/><Relationship Id="rId1" Type="http://schemas.openxmlformats.org/officeDocument/2006/relationships/slideLayout" Target="../slideLayouts/slideLayout2.xml"/><Relationship Id="rId6" Type="http://schemas.openxmlformats.org/officeDocument/2006/relationships/hyperlink" Target="https://allaboutberlin.com/glossary/Wohnungsgeberbest%C3%A4tigung" TargetMode="External"/><Relationship Id="rId5" Type="http://schemas.openxmlformats.org/officeDocument/2006/relationships/hyperlink" Target="https://allaboutberlin.com/images/Meldebescheinigung_Berlin.JPG" TargetMode="External"/><Relationship Id="rId10" Type="http://schemas.openxmlformats.org/officeDocument/2006/relationships/hyperlink" Target="https://allaboutberlin.com/guides/freelance-visa-letter-of-intent" TargetMode="External"/><Relationship Id="rId4" Type="http://schemas.openxmlformats.org/officeDocument/2006/relationships/hyperlink" Target="https://allaboutberlin.com/guides/biometric-pictures-in-berlin" TargetMode="External"/><Relationship Id="rId9" Type="http://schemas.openxmlformats.org/officeDocument/2006/relationships/hyperlink" Target="https://allaboutberlin.com/docs/letter-of-intent-example-german-freelance-visa" TargetMode="External"/></Relationships>
</file>

<file path=ppt/slides/_rels/slide71.xml.rels><?xml version="1.0" encoding="UTF-8" standalone="yes"?>
<Relationships xmlns="http://schemas.openxmlformats.org/package/2006/relationships"><Relationship Id="rId3" Type="http://schemas.openxmlformats.org/officeDocument/2006/relationships/hyperlink" Target="https://allaboutberlin.com/docs/freelance-visa-cover-letter" TargetMode="External"/><Relationship Id="rId2" Type="http://schemas.openxmlformats.org/officeDocument/2006/relationships/hyperlink" Target="https://allaboutberlin.com/out/lingoking" TargetMode="External"/><Relationship Id="rId1" Type="http://schemas.openxmlformats.org/officeDocument/2006/relationships/slideLayout" Target="../slideLayouts/slideLayout2.xml"/><Relationship Id="rId4" Type="http://schemas.openxmlformats.org/officeDocument/2006/relationships/hyperlink" Target="https://allaboutberlin.com/images/German-freelance-visa-cover-letter-example.png" TargetMode="External"/></Relationships>
</file>

<file path=ppt/slides/_rels/slide72.xml.rels><?xml version="1.0" encoding="UTF-8" standalone="yes"?>
<Relationships xmlns="http://schemas.openxmlformats.org/package/2006/relationships"><Relationship Id="rId3" Type="http://schemas.openxmlformats.org/officeDocument/2006/relationships/hyperlink" Target="http://www.essentialpackingchecklists.com/german-freelance-visa-finance-forms/" TargetMode="External"/><Relationship Id="rId2" Type="http://schemas.openxmlformats.org/officeDocument/2006/relationships/hyperlink" Target="https://allaboutberlin.com/docs/ertragsvorschau" TargetMode="External"/><Relationship Id="rId1" Type="http://schemas.openxmlformats.org/officeDocument/2006/relationships/slideLayout" Target="../slideLayouts/slideLayout2.xml"/><Relationship Id="rId5" Type="http://schemas.openxmlformats.org/officeDocument/2006/relationships/hyperlink" Target="https://docs.google.com/spreadsheets/d/1_UmU-OvoZn8dysulPz_thKaOPz2mmRR_IYqINf09tKU/edit#gid=0" TargetMode="External"/><Relationship Id="rId4" Type="http://schemas.openxmlformats.org/officeDocument/2006/relationships/hyperlink" Target="https://allaboutberlin.com/documents/Ertragsvorschau-German.pdf"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allaboutberlin.com/guides/how-to-get-a-german-freelance-visa" TargetMode="External"/><Relationship Id="rId2" Type="http://schemas.openxmlformats.org/officeDocument/2006/relationships/hyperlink" Target="https://visa.diplo.de/en/#/vib/infoseite?infoseiteUrl=visum_selbstaendig_freiberufler" TargetMode="External"/><Relationship Id="rId1" Type="http://schemas.openxmlformats.org/officeDocument/2006/relationships/slideLayout" Target="../slideLayouts/slideLayout2.xml"/><Relationship Id="rId6" Type="http://schemas.openxmlformats.org/officeDocument/2006/relationships/hyperlink" Target="https://allaboutberlin.com/out/lingoking" TargetMode="External"/><Relationship Id="rId5" Type="http://schemas.openxmlformats.org/officeDocument/2006/relationships/hyperlink" Target="https://singingandsauerkraut.com/" TargetMode="External"/><Relationship Id="rId4" Type="http://schemas.openxmlformats.org/officeDocument/2006/relationships/hyperlink" Target="https://visaguide.world/europe/germany-visa/long-stay/freelance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tiaseu.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0E1D7C3-DEAB-4611-9F7A-1B03AE79F636}"/>
              </a:ext>
            </a:extLst>
          </p:cNvPr>
          <p:cNvPicPr>
            <a:picLocks noChangeAspect="1"/>
          </p:cNvPicPr>
          <p:nvPr/>
        </p:nvPicPr>
        <p:blipFill rotWithShape="1">
          <a:blip r:embed="rId2"/>
          <a:srcRect t="14644" b="1086"/>
          <a:stretch/>
        </p:blipFill>
        <p:spPr>
          <a:xfrm>
            <a:off x="20" y="10"/>
            <a:ext cx="12191980" cy="6857990"/>
          </a:xfrm>
          <a:prstGeom prst="rect">
            <a:avLst/>
          </a:prstGeom>
        </p:spPr>
      </p:pic>
      <p:sp>
        <p:nvSpPr>
          <p:cNvPr id="2" name="Title 1">
            <a:extLst>
              <a:ext uri="{FF2B5EF4-FFF2-40B4-BE49-F238E27FC236}">
                <a16:creationId xmlns:a16="http://schemas.microsoft.com/office/drawing/2014/main" id="{C2B2B284-3EC8-4F6A-9381-523DD68F8C76}"/>
              </a:ext>
            </a:extLst>
          </p:cNvPr>
          <p:cNvSpPr>
            <a:spLocks noGrp="1"/>
          </p:cNvSpPr>
          <p:nvPr>
            <p:ph type="ctrTitle"/>
          </p:nvPr>
        </p:nvSpPr>
        <p:spPr>
          <a:xfrm>
            <a:off x="7897397" y="5250986"/>
            <a:ext cx="4452181" cy="1341624"/>
          </a:xfrm>
        </p:spPr>
        <p:txBody>
          <a:bodyPr anchor="b">
            <a:normAutofit/>
          </a:bodyPr>
          <a:lstStyle/>
          <a:p>
            <a:pPr algn="ctr"/>
            <a:r>
              <a:rPr lang="en-GB" sz="4000" b="1" dirty="0">
                <a:latin typeface="Calibri" panose="020F0502020204030204" pitchFamily="34" charset="0"/>
                <a:ea typeface="Calibri" panose="020F0502020204030204" pitchFamily="34" charset="0"/>
                <a:cs typeface="Calibri" panose="020F0502020204030204" pitchFamily="34" charset="0"/>
              </a:rPr>
              <a:t>Visas – </a:t>
            </a:r>
            <a:br>
              <a:rPr lang="en-GB" sz="4000" b="1" dirty="0">
                <a:latin typeface="Calibri" panose="020F0502020204030204" pitchFamily="34" charset="0"/>
                <a:ea typeface="Calibri" panose="020F0502020204030204" pitchFamily="34" charset="0"/>
                <a:cs typeface="Calibri" panose="020F0502020204030204" pitchFamily="34" charset="0"/>
              </a:rPr>
            </a:br>
            <a:r>
              <a:rPr lang="en-GB" sz="4000" b="1" dirty="0">
                <a:latin typeface="Calibri" panose="020F0502020204030204" pitchFamily="34" charset="0"/>
                <a:ea typeface="Calibri" panose="020F0502020204030204" pitchFamily="34" charset="0"/>
                <a:cs typeface="Calibri" panose="020F0502020204030204" pitchFamily="34" charset="0"/>
              </a:rPr>
              <a:t>General Info</a:t>
            </a:r>
          </a:p>
        </p:txBody>
      </p:sp>
      <p:sp>
        <p:nvSpPr>
          <p:cNvPr id="5" name="TextBox 4">
            <a:extLst>
              <a:ext uri="{FF2B5EF4-FFF2-40B4-BE49-F238E27FC236}">
                <a16:creationId xmlns:a16="http://schemas.microsoft.com/office/drawing/2014/main" id="{A73725AE-1930-9080-EB04-F691CEDC6772}"/>
              </a:ext>
            </a:extLst>
          </p:cNvPr>
          <p:cNvSpPr txBox="1"/>
          <p:nvPr/>
        </p:nvSpPr>
        <p:spPr>
          <a:xfrm>
            <a:off x="181348" y="188507"/>
            <a:ext cx="6176030" cy="2031325"/>
          </a:xfrm>
          <a:prstGeom prst="rect">
            <a:avLst/>
          </a:prstGeom>
          <a:noFill/>
        </p:spPr>
        <p:txBody>
          <a:bodyPr wrap="square">
            <a:spAutoFit/>
          </a:bodyPr>
          <a:lstStyle/>
          <a:p>
            <a:r>
              <a:rPr lang="en-GB" sz="1800" dirty="0">
                <a:solidFill>
                  <a:schemeClr val="bg1"/>
                </a:solidFill>
                <a:hlinkClick r:id="rId3">
                  <a:extLst>
                    <a:ext uri="{A12FA001-AC4F-418D-AE19-62706E023703}">
                      <ahyp:hlinkClr xmlns:ahyp="http://schemas.microsoft.com/office/drawing/2018/hyperlinkcolor" val="tx"/>
                    </a:ext>
                  </a:extLst>
                </a:hlinkClick>
              </a:rPr>
              <a:t>https://upgradedpoints.com/travel/4-basic-types-of-travel-visas/</a:t>
            </a:r>
            <a:endParaRPr lang="en-GB" sz="1800" dirty="0">
              <a:solidFill>
                <a:schemeClr val="bg1"/>
              </a:solidFill>
            </a:endParaRPr>
          </a:p>
          <a:p>
            <a:endParaRPr lang="en-GB" sz="1800" dirty="0">
              <a:solidFill>
                <a:schemeClr val="bg1"/>
              </a:solidFill>
            </a:endParaRPr>
          </a:p>
          <a:p>
            <a:pPr marL="0" indent="0">
              <a:buNone/>
            </a:pPr>
            <a:r>
              <a:rPr lang="en-GB" sz="1800" dirty="0">
                <a:solidFill>
                  <a:schemeClr val="bg1"/>
                </a:solidFill>
                <a:hlinkClick r:id="rId4">
                  <a:extLst>
                    <a:ext uri="{A12FA001-AC4F-418D-AE19-62706E023703}">
                      <ahyp:hlinkClr xmlns:ahyp="http://schemas.microsoft.com/office/drawing/2018/hyperlinkcolor" val="tx"/>
                    </a:ext>
                  </a:extLst>
                </a:hlinkClick>
              </a:rPr>
              <a:t>https://en.wikipedia.org/wiki/Visa_requirements_for_United_States_citizens</a:t>
            </a:r>
            <a:endParaRPr lang="en-GB" sz="1800" dirty="0">
              <a:solidFill>
                <a:schemeClr val="bg1"/>
              </a:solidFill>
            </a:endParaRPr>
          </a:p>
          <a:p>
            <a:pPr marL="0" indent="0">
              <a:buNone/>
            </a:pPr>
            <a:endParaRPr lang="en-GB" sz="1800" dirty="0">
              <a:solidFill>
                <a:schemeClr val="bg1"/>
              </a:solidFill>
            </a:endParaRPr>
          </a:p>
          <a:p>
            <a:pPr marL="0" indent="0">
              <a:buNone/>
            </a:pPr>
            <a:r>
              <a:rPr lang="en-GB" sz="1800" dirty="0">
                <a:solidFill>
                  <a:schemeClr val="bg1"/>
                </a:solidFill>
                <a:hlinkClick r:id="rId5">
                  <a:extLst>
                    <a:ext uri="{A12FA001-AC4F-418D-AE19-62706E023703}">
                      <ahyp:hlinkClr xmlns:ahyp="http://schemas.microsoft.com/office/drawing/2018/hyperlinkcolor" val="tx"/>
                    </a:ext>
                  </a:extLst>
                </a:hlinkClick>
              </a:rPr>
              <a:t>https://cibtvisas.com/visa-quick-check</a:t>
            </a:r>
            <a:endParaRPr lang="en-GB" sz="1800" dirty="0">
              <a:solidFill>
                <a:schemeClr val="bg1"/>
              </a:solidFill>
            </a:endParaRPr>
          </a:p>
        </p:txBody>
      </p:sp>
    </p:spTree>
    <p:extLst>
      <p:ext uri="{BB962C8B-B14F-4D97-AF65-F5344CB8AC3E}">
        <p14:creationId xmlns:p14="http://schemas.microsoft.com/office/powerpoint/2010/main" val="706694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9A49A-660C-4079-BCA5-58288AFF3BF1}"/>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Calibri" panose="020F0502020204030204" pitchFamily="34" charset="0"/>
              </a:rPr>
              <a:t>Tourist Visas</a:t>
            </a:r>
          </a:p>
        </p:txBody>
      </p:sp>
      <p:sp>
        <p:nvSpPr>
          <p:cNvPr id="3" name="Content Placeholder 2">
            <a:extLst>
              <a:ext uri="{FF2B5EF4-FFF2-40B4-BE49-F238E27FC236}">
                <a16:creationId xmlns:a16="http://schemas.microsoft.com/office/drawing/2014/main" id="{5E033E30-65DF-43B0-B677-CF3A587C997D}"/>
              </a:ext>
            </a:extLst>
          </p:cNvPr>
          <p:cNvSpPr>
            <a:spLocks noGrp="1"/>
          </p:cNvSpPr>
          <p:nvPr>
            <p:ph idx="1"/>
          </p:nvPr>
        </p:nvSpPr>
        <p:spPr>
          <a:xfrm>
            <a:off x="838200" y="1825624"/>
            <a:ext cx="10515600" cy="4886071"/>
          </a:xfrm>
        </p:spPr>
        <p:txBody>
          <a:bodyPr>
            <a:normAutofit lnSpcReduction="10000"/>
          </a:bodyPr>
          <a:lstStyle/>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Some countries will require you to apply and pay for a “Visa On Arrival” when you land.</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You will tell the Border Officer why you are in the country, and they will then issue you a visa or stamp your passport while you wait at the border.</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hlinkClick r:id="rId2"/>
              </a:rPr>
              <a:t>https://cibtvisas.com/visa-quick-check</a:t>
            </a: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5041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9A49A-660C-4079-BCA5-58288AFF3BF1}"/>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Calibri" panose="020F0502020204030204" pitchFamily="34" charset="0"/>
              </a:rPr>
              <a:t>Study Visas</a:t>
            </a:r>
          </a:p>
        </p:txBody>
      </p:sp>
      <p:sp>
        <p:nvSpPr>
          <p:cNvPr id="3" name="Content Placeholder 2">
            <a:extLst>
              <a:ext uri="{FF2B5EF4-FFF2-40B4-BE49-F238E27FC236}">
                <a16:creationId xmlns:a16="http://schemas.microsoft.com/office/drawing/2014/main" id="{5E033E30-65DF-43B0-B677-CF3A587C997D}"/>
              </a:ext>
            </a:extLst>
          </p:cNvPr>
          <p:cNvSpPr>
            <a:spLocks noGrp="1"/>
          </p:cNvSpPr>
          <p:nvPr>
            <p:ph idx="1"/>
          </p:nvPr>
        </p:nvSpPr>
        <p:spPr>
          <a:xfrm>
            <a:off x="838200" y="1825624"/>
            <a:ext cx="10515600" cy="4886071"/>
          </a:xfrm>
        </p:spPr>
        <p:txBody>
          <a:bodyPr>
            <a:normAutofit lnSpcReduction="10000"/>
          </a:bodyPr>
          <a:lstStyle/>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You will almost always need a visa in order to study in a foreign country</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You will always need an </a:t>
            </a:r>
            <a:r>
              <a:rPr lang="en-GB" sz="3600" b="1" u="sng" dirty="0">
                <a:latin typeface="Calibri" panose="020F0502020204030204" pitchFamily="34" charset="0"/>
                <a:ea typeface="Calibri" panose="020F0502020204030204" pitchFamily="34" charset="0"/>
                <a:cs typeface="Calibri" panose="020F0502020204030204" pitchFamily="34" charset="0"/>
              </a:rPr>
              <a:t>invitation letter </a:t>
            </a:r>
            <a:r>
              <a:rPr lang="en-GB" sz="3600" dirty="0">
                <a:latin typeface="Calibri" panose="020F0502020204030204" pitchFamily="34" charset="0"/>
                <a:ea typeface="Calibri" panose="020F0502020204030204" pitchFamily="34" charset="0"/>
                <a:cs typeface="Calibri" panose="020F0502020204030204" pitchFamily="34" charset="0"/>
              </a:rPr>
              <a:t>and </a:t>
            </a:r>
            <a:r>
              <a:rPr lang="en-GB" sz="3600" b="1" u="sng" dirty="0">
                <a:latin typeface="Calibri" panose="020F0502020204030204" pitchFamily="34" charset="0"/>
                <a:ea typeface="Calibri" panose="020F0502020204030204" pitchFamily="34" charset="0"/>
                <a:cs typeface="Calibri" panose="020F0502020204030204" pitchFamily="34" charset="0"/>
              </a:rPr>
              <a:t>university support</a:t>
            </a:r>
            <a:r>
              <a:rPr lang="en-GB" sz="3600" dirty="0">
                <a:latin typeface="Calibri" panose="020F0502020204030204" pitchFamily="34" charset="0"/>
                <a:ea typeface="Calibri" panose="020F0502020204030204" pitchFamily="34" charset="0"/>
                <a:cs typeface="Calibri" panose="020F0502020204030204" pitchFamily="34" charset="0"/>
              </a:rPr>
              <a:t> in order to apply for a visa to attend.</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If you are studying for less than 3 months, there may be a special visa you can apply for</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9247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9A49A-660C-4079-BCA5-58288AFF3BF1}"/>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Calibri" panose="020F0502020204030204" pitchFamily="34" charset="0"/>
              </a:rPr>
              <a:t>Study Visas</a:t>
            </a:r>
          </a:p>
        </p:txBody>
      </p:sp>
      <p:sp>
        <p:nvSpPr>
          <p:cNvPr id="3" name="Content Placeholder 2">
            <a:extLst>
              <a:ext uri="{FF2B5EF4-FFF2-40B4-BE49-F238E27FC236}">
                <a16:creationId xmlns:a16="http://schemas.microsoft.com/office/drawing/2014/main" id="{5E033E30-65DF-43B0-B677-CF3A587C997D}"/>
              </a:ext>
            </a:extLst>
          </p:cNvPr>
          <p:cNvSpPr>
            <a:spLocks noGrp="1"/>
          </p:cNvSpPr>
          <p:nvPr>
            <p:ph idx="1"/>
          </p:nvPr>
        </p:nvSpPr>
        <p:spPr>
          <a:xfrm>
            <a:off x="117493" y="1825624"/>
            <a:ext cx="12009801" cy="4886071"/>
          </a:xfrm>
        </p:spPr>
        <p:txBody>
          <a:bodyPr>
            <a:normAutofit fontScale="70000" lnSpcReduction="20000"/>
          </a:bodyPr>
          <a:lstStyle/>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Studying in Germany</a:t>
            </a:r>
            <a:endParaRPr lang="en-GB" sz="3600" dirty="0">
              <a:latin typeface="Calibri" panose="020F0502020204030204" pitchFamily="34" charset="0"/>
              <a:ea typeface="Calibri" panose="020F0502020204030204" pitchFamily="34" charset="0"/>
              <a:cs typeface="Calibri" panose="020F0502020204030204" pitchFamily="34" charset="0"/>
              <a:hlinkClick r:id="rId2"/>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hlinkClick r:id="rId2"/>
              </a:rPr>
              <a:t>https://www.studying-in-germany.org/german-student-visa/</a:t>
            </a: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Freelancing in the UK</a:t>
            </a: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hlinkClick r:id="rId3"/>
              </a:rPr>
              <a:t>https://www.gov.uk/global-talent</a:t>
            </a: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Bringing your Family</a:t>
            </a: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hlinkClick r:id="rId4"/>
              </a:rPr>
              <a:t>https://www.gov.uk/global-talent/your-partner-and-children</a:t>
            </a: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CV in the European Format</a:t>
            </a: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hlinkClick r:id="rId5"/>
              </a:rPr>
              <a:t>https://europa.eu/europass/en/create-europass-cv</a:t>
            </a: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95992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9A49A-660C-4079-BCA5-58288AFF3BF1}"/>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Calibri" panose="020F0502020204030204" pitchFamily="34" charset="0"/>
              </a:rPr>
              <a:t>Study Visas</a:t>
            </a:r>
          </a:p>
        </p:txBody>
      </p:sp>
      <p:sp>
        <p:nvSpPr>
          <p:cNvPr id="3" name="Content Placeholder 2">
            <a:extLst>
              <a:ext uri="{FF2B5EF4-FFF2-40B4-BE49-F238E27FC236}">
                <a16:creationId xmlns:a16="http://schemas.microsoft.com/office/drawing/2014/main" id="{5E033E30-65DF-43B0-B677-CF3A587C997D}"/>
              </a:ext>
            </a:extLst>
          </p:cNvPr>
          <p:cNvSpPr>
            <a:spLocks noGrp="1"/>
          </p:cNvSpPr>
          <p:nvPr>
            <p:ph idx="1"/>
          </p:nvPr>
        </p:nvSpPr>
        <p:spPr>
          <a:xfrm>
            <a:off x="838200" y="1825624"/>
            <a:ext cx="10515600" cy="4886071"/>
          </a:xfrm>
        </p:spPr>
        <p:txBody>
          <a:bodyPr>
            <a:normAutofit lnSpcReduction="10000"/>
          </a:bodyPr>
          <a:lstStyle/>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You will almost always need a visa in order to study in a foreign country</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You will always need an </a:t>
            </a:r>
            <a:r>
              <a:rPr lang="en-GB" sz="3600" b="1" u="sng" dirty="0">
                <a:latin typeface="Calibri" panose="020F0502020204030204" pitchFamily="34" charset="0"/>
                <a:ea typeface="Calibri" panose="020F0502020204030204" pitchFamily="34" charset="0"/>
                <a:cs typeface="Calibri" panose="020F0502020204030204" pitchFamily="34" charset="0"/>
              </a:rPr>
              <a:t>invitation letter </a:t>
            </a:r>
            <a:r>
              <a:rPr lang="en-GB" sz="3600" dirty="0">
                <a:latin typeface="Calibri" panose="020F0502020204030204" pitchFamily="34" charset="0"/>
                <a:ea typeface="Calibri" panose="020F0502020204030204" pitchFamily="34" charset="0"/>
                <a:cs typeface="Calibri" panose="020F0502020204030204" pitchFamily="34" charset="0"/>
              </a:rPr>
              <a:t>and </a:t>
            </a:r>
            <a:r>
              <a:rPr lang="en-GB" sz="3600" b="1" u="sng" dirty="0">
                <a:latin typeface="Calibri" panose="020F0502020204030204" pitchFamily="34" charset="0"/>
                <a:ea typeface="Calibri" panose="020F0502020204030204" pitchFamily="34" charset="0"/>
                <a:cs typeface="Calibri" panose="020F0502020204030204" pitchFamily="34" charset="0"/>
              </a:rPr>
              <a:t>university support</a:t>
            </a:r>
            <a:r>
              <a:rPr lang="en-GB" sz="3600" dirty="0">
                <a:latin typeface="Calibri" panose="020F0502020204030204" pitchFamily="34" charset="0"/>
                <a:ea typeface="Calibri" panose="020F0502020204030204" pitchFamily="34" charset="0"/>
                <a:cs typeface="Calibri" panose="020F0502020204030204" pitchFamily="34" charset="0"/>
              </a:rPr>
              <a:t> in order to apply for a visa to attend.</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If you are studying for less than 3 months, there may be a special visa you can apply for</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7506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0E1D7C3-DEAB-4611-9F7A-1B03AE79F636}"/>
              </a:ext>
            </a:extLst>
          </p:cNvPr>
          <p:cNvPicPr>
            <a:picLocks noChangeAspect="1"/>
          </p:cNvPicPr>
          <p:nvPr/>
        </p:nvPicPr>
        <p:blipFill rotWithShape="1">
          <a:blip r:embed="rId2"/>
          <a:srcRect t="14644" b="1086"/>
          <a:stretch/>
        </p:blipFill>
        <p:spPr>
          <a:xfrm>
            <a:off x="20" y="10"/>
            <a:ext cx="12191980" cy="6857990"/>
          </a:xfrm>
          <a:prstGeom prst="rect">
            <a:avLst/>
          </a:prstGeom>
        </p:spPr>
      </p:pic>
      <p:sp>
        <p:nvSpPr>
          <p:cNvPr id="2" name="Title 1">
            <a:extLst>
              <a:ext uri="{FF2B5EF4-FFF2-40B4-BE49-F238E27FC236}">
                <a16:creationId xmlns:a16="http://schemas.microsoft.com/office/drawing/2014/main" id="{C2B2B284-3EC8-4F6A-9381-523DD68F8C76}"/>
              </a:ext>
            </a:extLst>
          </p:cNvPr>
          <p:cNvSpPr>
            <a:spLocks noGrp="1"/>
          </p:cNvSpPr>
          <p:nvPr>
            <p:ph type="ctrTitle"/>
          </p:nvPr>
        </p:nvSpPr>
        <p:spPr>
          <a:xfrm>
            <a:off x="7897397" y="5250986"/>
            <a:ext cx="4452181" cy="1341624"/>
          </a:xfrm>
        </p:spPr>
        <p:txBody>
          <a:bodyPr anchor="b">
            <a:normAutofit/>
          </a:bodyPr>
          <a:lstStyle/>
          <a:p>
            <a:pPr algn="ctr"/>
            <a:r>
              <a:rPr lang="en-GB" sz="4000" dirty="0"/>
              <a:t>German </a:t>
            </a:r>
            <a:br>
              <a:rPr lang="en-GB" sz="4000" dirty="0"/>
            </a:br>
            <a:r>
              <a:rPr lang="en-GB" sz="4000" dirty="0"/>
              <a:t>Visas</a:t>
            </a:r>
          </a:p>
        </p:txBody>
      </p:sp>
    </p:spTree>
    <p:extLst>
      <p:ext uri="{BB962C8B-B14F-4D97-AF65-F5344CB8AC3E}">
        <p14:creationId xmlns:p14="http://schemas.microsoft.com/office/powerpoint/2010/main" val="4086862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6" y="1595021"/>
            <a:ext cx="11455833" cy="4401205"/>
          </a:xfrm>
          <a:prstGeom prst="rect">
            <a:avLst/>
          </a:prstGeom>
          <a:noFill/>
        </p:spPr>
        <p:txBody>
          <a:bodyPr wrap="square" rtlCol="0">
            <a:spAutoFit/>
          </a:bodyPr>
          <a:lstStyle/>
          <a:p>
            <a:r>
              <a:rPr lang="en-GB" sz="2800" dirty="0"/>
              <a:t>There are 2 kinds of “freelance” visas</a:t>
            </a:r>
          </a:p>
          <a:p>
            <a:endParaRPr lang="en-GB" sz="2800" dirty="0"/>
          </a:p>
          <a:p>
            <a:r>
              <a:rPr lang="en-GB" sz="2800" dirty="0"/>
              <a:t>	</a:t>
            </a:r>
            <a:r>
              <a:rPr lang="en-GB" sz="2800" i="1" dirty="0" err="1"/>
              <a:t>Freiberufler</a:t>
            </a:r>
            <a:r>
              <a:rPr lang="en-GB" sz="2800" i="1" dirty="0"/>
              <a:t>		a</a:t>
            </a:r>
            <a:r>
              <a:rPr lang="en-GB" sz="2800" dirty="0"/>
              <a:t>rtists, teachers, scientists, 								engineers, software developers 						and other “independent 								professionals”</a:t>
            </a:r>
          </a:p>
          <a:p>
            <a:endParaRPr lang="en-GB" sz="2800" dirty="0"/>
          </a:p>
          <a:p>
            <a:r>
              <a:rPr lang="en-GB" sz="2800" dirty="0"/>
              <a:t>	</a:t>
            </a:r>
            <a:r>
              <a:rPr lang="en-GB" sz="2800" i="1" dirty="0" err="1"/>
              <a:t>Selbständiger</a:t>
            </a:r>
            <a:r>
              <a:rPr lang="en-GB" sz="2800" i="1" dirty="0"/>
              <a:t>		</a:t>
            </a:r>
            <a:r>
              <a:rPr lang="en-GB" sz="2800" dirty="0"/>
              <a:t>meaning you will be “self-								employed”, and includes 								anything not considered a “liberal art”</a:t>
            </a:r>
          </a:p>
        </p:txBody>
      </p:sp>
    </p:spTree>
    <p:extLst>
      <p:ext uri="{BB962C8B-B14F-4D97-AF65-F5344CB8AC3E}">
        <p14:creationId xmlns:p14="http://schemas.microsoft.com/office/powerpoint/2010/main" val="2052035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6" y="1595021"/>
            <a:ext cx="10897461" cy="3970318"/>
          </a:xfrm>
          <a:prstGeom prst="rect">
            <a:avLst/>
          </a:prstGeom>
          <a:noFill/>
        </p:spPr>
        <p:txBody>
          <a:bodyPr wrap="square" rtlCol="0">
            <a:spAutoFit/>
          </a:bodyPr>
          <a:lstStyle/>
          <a:p>
            <a:r>
              <a:rPr lang="en-GB" sz="2800" dirty="0"/>
              <a:t>There are 2 kinds of “freelance” visas</a:t>
            </a:r>
          </a:p>
          <a:p>
            <a:endParaRPr lang="en-GB" sz="2800" dirty="0"/>
          </a:p>
          <a:p>
            <a:r>
              <a:rPr lang="en-GB" sz="2800" dirty="0"/>
              <a:t>	</a:t>
            </a:r>
            <a:r>
              <a:rPr lang="en-GB" sz="2800" i="1" dirty="0" err="1"/>
              <a:t>Freiberufler</a:t>
            </a:r>
            <a:r>
              <a:rPr lang="en-GB" sz="2800" i="1" dirty="0"/>
              <a:t>		requires fewer documents</a:t>
            </a:r>
          </a:p>
          <a:p>
            <a:r>
              <a:rPr lang="en-GB" sz="2800" i="1" dirty="0"/>
              <a:t>					is easier to obtain</a:t>
            </a:r>
          </a:p>
          <a:p>
            <a:r>
              <a:rPr lang="en-GB" sz="2800" i="1" dirty="0"/>
              <a:t>					can be granted within 3 months</a:t>
            </a:r>
            <a:endParaRPr lang="en-GB" sz="2800" dirty="0"/>
          </a:p>
          <a:p>
            <a:endParaRPr lang="en-GB" sz="2800" dirty="0"/>
          </a:p>
          <a:p>
            <a:r>
              <a:rPr lang="en-GB" sz="2800" dirty="0"/>
              <a:t>	</a:t>
            </a:r>
            <a:r>
              <a:rPr lang="en-GB" sz="2800" i="1" dirty="0" err="1"/>
              <a:t>Selbständiger</a:t>
            </a:r>
            <a:r>
              <a:rPr lang="en-GB" sz="2800" i="1" dirty="0"/>
              <a:t>		requires more detailed documents </a:t>
            </a:r>
          </a:p>
          <a:p>
            <a:r>
              <a:rPr lang="en-GB" sz="2800" i="1" dirty="0"/>
              <a:t>					needs more in-depth checking</a:t>
            </a:r>
          </a:p>
          <a:p>
            <a:r>
              <a:rPr lang="en-GB" sz="2800" i="1" dirty="0"/>
              <a:t>					can take between 3-12 months</a:t>
            </a:r>
            <a:endParaRPr lang="en-GB" sz="2800" dirty="0"/>
          </a:p>
        </p:txBody>
      </p:sp>
    </p:spTree>
    <p:extLst>
      <p:ext uri="{BB962C8B-B14F-4D97-AF65-F5344CB8AC3E}">
        <p14:creationId xmlns:p14="http://schemas.microsoft.com/office/powerpoint/2010/main" val="3155894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Artist Visa</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6" y="1595021"/>
            <a:ext cx="11354233" cy="3539430"/>
          </a:xfrm>
          <a:prstGeom prst="rect">
            <a:avLst/>
          </a:prstGeom>
          <a:noFill/>
        </p:spPr>
        <p:txBody>
          <a:bodyPr wrap="square" rtlCol="0">
            <a:spAutoFit/>
          </a:bodyPr>
          <a:lstStyle/>
          <a:p>
            <a:endParaRPr lang="en-GB" sz="2800" dirty="0"/>
          </a:p>
          <a:p>
            <a:r>
              <a:rPr lang="en-GB" sz="2800" dirty="0"/>
              <a:t>There is also a specific “artist visa” which is </a:t>
            </a:r>
            <a:r>
              <a:rPr lang="en-GB" sz="2800" b="1" u="sng" dirty="0"/>
              <a:t>specific to Berlin only</a:t>
            </a:r>
            <a:r>
              <a:rPr lang="en-GB" sz="2800" dirty="0"/>
              <a:t>.</a:t>
            </a:r>
          </a:p>
          <a:p>
            <a:endParaRPr lang="en-GB" sz="2800" dirty="0"/>
          </a:p>
          <a:p>
            <a:r>
              <a:rPr lang="en-GB" sz="2800" dirty="0"/>
              <a:t>This has the same requirements as a </a:t>
            </a:r>
            <a:r>
              <a:rPr lang="en-GB" sz="2800" i="1" dirty="0" err="1"/>
              <a:t>Freiberufler</a:t>
            </a:r>
            <a:r>
              <a:rPr lang="en-GB" sz="2800" i="1" dirty="0"/>
              <a:t> </a:t>
            </a:r>
            <a:r>
              <a:rPr lang="en-GB" sz="2800" dirty="0"/>
              <a:t>visa, </a:t>
            </a:r>
          </a:p>
          <a:p>
            <a:endParaRPr lang="en-GB" sz="2800" dirty="0"/>
          </a:p>
          <a:p>
            <a:r>
              <a:rPr lang="en-GB" sz="2800" dirty="0"/>
              <a:t>	</a:t>
            </a:r>
            <a:r>
              <a:rPr lang="en-GB" sz="2800" b="1" u="sng" dirty="0"/>
              <a:t>but</a:t>
            </a:r>
            <a:r>
              <a:rPr lang="en-GB" sz="2800" dirty="0"/>
              <a:t> 		it limits you to living and working in Berlin</a:t>
            </a:r>
          </a:p>
          <a:p>
            <a:endParaRPr lang="en-GB" sz="2800" dirty="0"/>
          </a:p>
          <a:p>
            <a:r>
              <a:rPr lang="en-GB" sz="2800" dirty="0"/>
              <a:t>	</a:t>
            </a:r>
          </a:p>
        </p:txBody>
      </p:sp>
    </p:spTree>
    <p:extLst>
      <p:ext uri="{BB962C8B-B14F-4D97-AF65-F5344CB8AC3E}">
        <p14:creationId xmlns:p14="http://schemas.microsoft.com/office/powerpoint/2010/main" val="3087729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Artist Visa</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7" y="1595021"/>
            <a:ext cx="10734966" cy="4832092"/>
          </a:xfrm>
          <a:prstGeom prst="rect">
            <a:avLst/>
          </a:prstGeom>
          <a:noFill/>
        </p:spPr>
        <p:txBody>
          <a:bodyPr wrap="square" rtlCol="0">
            <a:spAutoFit/>
          </a:bodyPr>
          <a:lstStyle/>
          <a:p>
            <a:endParaRPr lang="en-GB" sz="2800" dirty="0"/>
          </a:p>
          <a:p>
            <a:r>
              <a:rPr lang="en-GB" sz="2800" b="1" dirty="0"/>
              <a:t>Fees</a:t>
            </a:r>
            <a:r>
              <a:rPr lang="en-GB" sz="2800" dirty="0"/>
              <a:t>:		 </a:t>
            </a:r>
          </a:p>
          <a:p>
            <a:r>
              <a:rPr lang="en-GB" sz="2800" dirty="0"/>
              <a:t>		You have to pay two visa fees when applying for 		a Freelance Visa:</a:t>
            </a:r>
          </a:p>
          <a:p>
            <a:r>
              <a:rPr lang="en-GB" sz="2800" dirty="0"/>
              <a:t>						Embassy fee: €75</a:t>
            </a:r>
          </a:p>
          <a:p>
            <a:r>
              <a:rPr lang="en-GB" sz="2800" i="1" dirty="0"/>
              <a:t>						</a:t>
            </a:r>
            <a:r>
              <a:rPr lang="en-GB" sz="2800" i="1" dirty="0" err="1"/>
              <a:t>Ausländerbehörde</a:t>
            </a:r>
            <a:r>
              <a:rPr lang="en-GB" sz="2800" dirty="0"/>
              <a:t> fee: €100</a:t>
            </a:r>
          </a:p>
          <a:p>
            <a:endParaRPr lang="en-GB" sz="2800" dirty="0"/>
          </a:p>
          <a:p>
            <a:r>
              <a:rPr lang="en-GB" sz="2800" dirty="0"/>
              <a:t>It is best to bring cash with you, as some offices don’t accept international cards.</a:t>
            </a:r>
          </a:p>
          <a:p>
            <a:endParaRPr lang="en-GB" sz="2800" dirty="0"/>
          </a:p>
          <a:p>
            <a:endParaRPr lang="en-GB" sz="2800" dirty="0"/>
          </a:p>
        </p:txBody>
      </p:sp>
    </p:spTree>
    <p:extLst>
      <p:ext uri="{BB962C8B-B14F-4D97-AF65-F5344CB8AC3E}">
        <p14:creationId xmlns:p14="http://schemas.microsoft.com/office/powerpoint/2010/main" val="4188297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err="1">
                <a:latin typeface="+mn-lt"/>
              </a:rPr>
              <a:t>Freiberufler</a:t>
            </a:r>
            <a:r>
              <a:rPr lang="en-GB" sz="4800" b="1" dirty="0">
                <a:latin typeface="+mn-lt"/>
              </a:rPr>
              <a:t> Visa</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7" y="1595021"/>
            <a:ext cx="10734966" cy="5262979"/>
          </a:xfrm>
          <a:prstGeom prst="rect">
            <a:avLst/>
          </a:prstGeom>
          <a:noFill/>
        </p:spPr>
        <p:txBody>
          <a:bodyPr wrap="square" rtlCol="0">
            <a:spAutoFit/>
          </a:bodyPr>
          <a:lstStyle/>
          <a:p>
            <a:r>
              <a:rPr lang="en-GB" sz="2800" dirty="0"/>
              <a:t>	</a:t>
            </a:r>
            <a:r>
              <a:rPr lang="en-GB" sz="2800" b="1" dirty="0"/>
              <a:t>1.	Are you a “liberal” professional</a:t>
            </a:r>
          </a:p>
          <a:p>
            <a:r>
              <a:rPr lang="en-GB" sz="2800" dirty="0"/>
              <a:t>			will you have a positive impact on German 			culture and economy</a:t>
            </a:r>
          </a:p>
          <a:p>
            <a:endParaRPr lang="en-GB" sz="2800" dirty="0"/>
          </a:p>
          <a:p>
            <a:r>
              <a:rPr lang="en-GB" sz="2800" dirty="0"/>
              <a:t>	</a:t>
            </a:r>
            <a:r>
              <a:rPr lang="en-GB" sz="2800" b="1" dirty="0"/>
              <a:t>2.	Are there clients interested in working with you?</a:t>
            </a:r>
          </a:p>
          <a:p>
            <a:r>
              <a:rPr lang="en-GB" sz="2800" dirty="0"/>
              <a:t>			will you actually find work in Germany?</a:t>
            </a:r>
          </a:p>
          <a:p>
            <a:endParaRPr lang="en-GB" sz="2800" dirty="0"/>
          </a:p>
          <a:p>
            <a:r>
              <a:rPr lang="en-GB" sz="2800" b="1" dirty="0"/>
              <a:t>	3.	Do you currently live in Germany?</a:t>
            </a:r>
          </a:p>
          <a:p>
            <a:r>
              <a:rPr lang="en-GB" sz="2800" dirty="0"/>
              <a:t>			can you show proof of a life in Germany?</a:t>
            </a:r>
          </a:p>
          <a:p>
            <a:endParaRPr lang="en-GB" sz="2800" dirty="0"/>
          </a:p>
          <a:p>
            <a:r>
              <a:rPr lang="en-GB" sz="2800" dirty="0"/>
              <a:t>	</a:t>
            </a:r>
            <a:r>
              <a:rPr lang="en-GB" sz="2800" b="1" dirty="0"/>
              <a:t>4.	Can you support yourself?</a:t>
            </a:r>
          </a:p>
          <a:p>
            <a:r>
              <a:rPr lang="en-GB" sz="2800" dirty="0"/>
              <a:t>			can you show you won’t drain the State?</a:t>
            </a:r>
          </a:p>
        </p:txBody>
      </p:sp>
    </p:spTree>
    <p:extLst>
      <p:ext uri="{BB962C8B-B14F-4D97-AF65-F5344CB8AC3E}">
        <p14:creationId xmlns:p14="http://schemas.microsoft.com/office/powerpoint/2010/main" val="1899328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9A49A-660C-4079-BCA5-58288AFF3BF1}"/>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Calibri" panose="020F0502020204030204" pitchFamily="34" charset="0"/>
              </a:rPr>
              <a:t>Why might you need a Visa?</a:t>
            </a:r>
          </a:p>
        </p:txBody>
      </p:sp>
      <p:sp>
        <p:nvSpPr>
          <p:cNvPr id="3" name="Content Placeholder 2">
            <a:extLst>
              <a:ext uri="{FF2B5EF4-FFF2-40B4-BE49-F238E27FC236}">
                <a16:creationId xmlns:a16="http://schemas.microsoft.com/office/drawing/2014/main" id="{5E033E30-65DF-43B0-B677-CF3A587C997D}"/>
              </a:ext>
            </a:extLst>
          </p:cNvPr>
          <p:cNvSpPr>
            <a:spLocks noGrp="1"/>
          </p:cNvSpPr>
          <p:nvPr>
            <p:ph idx="1"/>
          </p:nvPr>
        </p:nvSpPr>
        <p:spPr>
          <a:xfrm>
            <a:off x="838200" y="1825624"/>
            <a:ext cx="10515600" cy="4886071"/>
          </a:xfrm>
        </p:spPr>
        <p:txBody>
          <a:bodyPr>
            <a:normAutofit/>
          </a:bodyPr>
          <a:lstStyle/>
          <a:p>
            <a:pPr marL="0" indent="0">
              <a:buNone/>
            </a:pPr>
            <a:r>
              <a:rPr lang="en-GB" sz="3600" dirty="0"/>
              <a:t>				For travel</a:t>
            </a:r>
          </a:p>
          <a:p>
            <a:pPr marL="0" indent="0">
              <a:buNone/>
            </a:pPr>
            <a:r>
              <a:rPr lang="en-GB" sz="3600" dirty="0"/>
              <a:t>				For study</a:t>
            </a:r>
          </a:p>
          <a:p>
            <a:pPr marL="0" indent="0">
              <a:buNone/>
            </a:pPr>
            <a:r>
              <a:rPr lang="en-GB" sz="3600" dirty="0"/>
              <a:t>				For work</a:t>
            </a:r>
          </a:p>
          <a:p>
            <a:pPr marL="0" indent="0">
              <a:buNone/>
            </a:pPr>
            <a:r>
              <a:rPr lang="en-GB" sz="3600" dirty="0"/>
              <a:t>				For auditions</a:t>
            </a:r>
          </a:p>
          <a:p>
            <a:pPr marL="0" indent="0">
              <a:buNone/>
            </a:pPr>
            <a:r>
              <a:rPr lang="en-GB" sz="3600" dirty="0"/>
              <a:t>				For holidays</a:t>
            </a:r>
          </a:p>
          <a:p>
            <a:pPr marL="0" indent="0">
              <a:buNone/>
            </a:pPr>
            <a:r>
              <a:rPr lang="en-GB" sz="3600" dirty="0"/>
              <a:t>				</a:t>
            </a:r>
            <a:endParaRPr lang="en-GB" sz="2400" dirty="0"/>
          </a:p>
        </p:txBody>
      </p:sp>
    </p:spTree>
    <p:extLst>
      <p:ext uri="{BB962C8B-B14F-4D97-AF65-F5344CB8AC3E}">
        <p14:creationId xmlns:p14="http://schemas.microsoft.com/office/powerpoint/2010/main" val="3421040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err="1">
                <a:latin typeface="+mn-lt"/>
              </a:rPr>
              <a:t>Freiberufler</a:t>
            </a:r>
            <a:r>
              <a:rPr lang="en-GB" sz="4800" b="1" dirty="0">
                <a:latin typeface="+mn-lt"/>
              </a:rPr>
              <a:t> Visa</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7" y="1595021"/>
            <a:ext cx="10734966" cy="4401205"/>
          </a:xfrm>
          <a:prstGeom prst="rect">
            <a:avLst/>
          </a:prstGeom>
          <a:noFill/>
        </p:spPr>
        <p:txBody>
          <a:bodyPr wrap="square" rtlCol="0">
            <a:spAutoFit/>
          </a:bodyPr>
          <a:lstStyle/>
          <a:p>
            <a:r>
              <a:rPr lang="en-GB" sz="2800" dirty="0"/>
              <a:t>	</a:t>
            </a:r>
            <a:r>
              <a:rPr lang="en-GB" sz="2800" b="1" dirty="0"/>
              <a:t>1.	Are you a “liberal” professional</a:t>
            </a:r>
          </a:p>
          <a:p>
            <a:r>
              <a:rPr lang="en-GB" sz="2800" dirty="0"/>
              <a:t>			will you have a positive impact on German 			culture and economy?</a:t>
            </a:r>
          </a:p>
          <a:p>
            <a:endParaRPr lang="en-GB" sz="2800" dirty="0"/>
          </a:p>
          <a:p>
            <a:r>
              <a:rPr lang="en-GB" sz="2800" dirty="0"/>
              <a:t>		-	proof of education		full transcript</a:t>
            </a:r>
          </a:p>
          <a:p>
            <a:r>
              <a:rPr lang="en-GB" sz="2800" dirty="0"/>
              <a:t>		-	proof of work			full portfolio</a:t>
            </a:r>
          </a:p>
          <a:p>
            <a:r>
              <a:rPr lang="en-GB" sz="2800" dirty="0"/>
              <a:t>		-	proof of skill			at least 2 letters</a:t>
            </a:r>
          </a:p>
          <a:p>
            <a:r>
              <a:rPr lang="en-GB" sz="2800" dirty="0"/>
              <a:t>		-	proof of experience		full CV</a:t>
            </a:r>
          </a:p>
          <a:p>
            <a:endParaRPr lang="en-GB" sz="2800" dirty="0"/>
          </a:p>
          <a:p>
            <a:r>
              <a:rPr lang="en-GB" sz="2800" dirty="0"/>
              <a:t>		Can be submitted in English, better if in German</a:t>
            </a:r>
          </a:p>
        </p:txBody>
      </p:sp>
    </p:spTree>
    <p:extLst>
      <p:ext uri="{BB962C8B-B14F-4D97-AF65-F5344CB8AC3E}">
        <p14:creationId xmlns:p14="http://schemas.microsoft.com/office/powerpoint/2010/main" val="1582829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err="1">
                <a:latin typeface="+mn-lt"/>
              </a:rPr>
              <a:t>Freiberufler</a:t>
            </a:r>
            <a:r>
              <a:rPr lang="en-GB" sz="4800" b="1" dirty="0">
                <a:latin typeface="+mn-lt"/>
              </a:rPr>
              <a:t> Visa</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7" y="1595021"/>
            <a:ext cx="10734966" cy="4401205"/>
          </a:xfrm>
          <a:prstGeom prst="rect">
            <a:avLst/>
          </a:prstGeom>
          <a:noFill/>
        </p:spPr>
        <p:txBody>
          <a:bodyPr wrap="square" rtlCol="0">
            <a:spAutoFit/>
          </a:bodyPr>
          <a:lstStyle/>
          <a:p>
            <a:r>
              <a:rPr lang="en-GB" sz="2800" dirty="0"/>
              <a:t>	</a:t>
            </a:r>
            <a:r>
              <a:rPr lang="en-GB" sz="2800" b="1" dirty="0"/>
              <a:t>1.	Are you a “liberal” professional</a:t>
            </a:r>
          </a:p>
          <a:p>
            <a:r>
              <a:rPr lang="en-GB" sz="2800" dirty="0"/>
              <a:t>			will you have a positive impact on German 			culture and economy?</a:t>
            </a:r>
          </a:p>
          <a:p>
            <a:endParaRPr lang="en-GB" sz="2800" dirty="0"/>
          </a:p>
          <a:p>
            <a:r>
              <a:rPr lang="en-GB" sz="2800" dirty="0"/>
              <a:t>		-	proof of education		full transcript</a:t>
            </a:r>
          </a:p>
          <a:p>
            <a:endParaRPr lang="en-GB" sz="2800" dirty="0"/>
          </a:p>
          <a:p>
            <a:r>
              <a:rPr lang="en-GB" sz="2800" dirty="0"/>
              <a:t>			a)	original diploma</a:t>
            </a:r>
          </a:p>
          <a:p>
            <a:r>
              <a:rPr lang="en-GB" sz="2800" dirty="0"/>
              <a:t>			b)	copies of diploma</a:t>
            </a:r>
          </a:p>
          <a:p>
            <a:r>
              <a:rPr lang="en-GB" sz="2800" dirty="0"/>
              <a:t>			c)	full transcript of academic units</a:t>
            </a:r>
          </a:p>
          <a:p>
            <a:r>
              <a:rPr lang="en-GB" sz="2800" dirty="0"/>
              <a:t>			d)	any additional relevant certifications</a:t>
            </a:r>
          </a:p>
        </p:txBody>
      </p:sp>
    </p:spTree>
    <p:extLst>
      <p:ext uri="{BB962C8B-B14F-4D97-AF65-F5344CB8AC3E}">
        <p14:creationId xmlns:p14="http://schemas.microsoft.com/office/powerpoint/2010/main" val="889086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err="1">
                <a:latin typeface="+mn-lt"/>
              </a:rPr>
              <a:t>Freiberufler</a:t>
            </a:r>
            <a:r>
              <a:rPr lang="en-GB" sz="4800" b="1" dirty="0">
                <a:latin typeface="+mn-lt"/>
              </a:rPr>
              <a:t> Visa</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7" y="1595021"/>
            <a:ext cx="10734966" cy="4401205"/>
          </a:xfrm>
          <a:prstGeom prst="rect">
            <a:avLst/>
          </a:prstGeom>
          <a:noFill/>
        </p:spPr>
        <p:txBody>
          <a:bodyPr wrap="square" rtlCol="0">
            <a:spAutoFit/>
          </a:bodyPr>
          <a:lstStyle/>
          <a:p>
            <a:r>
              <a:rPr lang="en-GB" sz="2800" dirty="0"/>
              <a:t>	</a:t>
            </a:r>
            <a:r>
              <a:rPr lang="en-GB" sz="2800" b="1" dirty="0"/>
              <a:t>1.	Are you a “liberal” professional</a:t>
            </a:r>
          </a:p>
          <a:p>
            <a:r>
              <a:rPr lang="en-GB" sz="2800" dirty="0"/>
              <a:t>			will you have a positive impact on German 			culture and economy?</a:t>
            </a:r>
          </a:p>
          <a:p>
            <a:endParaRPr lang="en-GB" sz="2800" dirty="0"/>
          </a:p>
          <a:p>
            <a:r>
              <a:rPr lang="en-GB" sz="2800" dirty="0"/>
              <a:t>		-	proof of work			full portfolio</a:t>
            </a:r>
          </a:p>
          <a:p>
            <a:endParaRPr lang="en-GB" sz="2800" dirty="0"/>
          </a:p>
          <a:p>
            <a:r>
              <a:rPr lang="en-GB" sz="2800" dirty="0"/>
              <a:t>			a)	printed photographs of performances</a:t>
            </a:r>
          </a:p>
          <a:p>
            <a:r>
              <a:rPr lang="en-GB" sz="2800" dirty="0"/>
              <a:t>			b)	printed reviews (in English)</a:t>
            </a:r>
          </a:p>
          <a:p>
            <a:r>
              <a:rPr lang="en-GB" sz="2800" dirty="0"/>
              <a:t>			c)	printed reviews (translated to German)</a:t>
            </a:r>
          </a:p>
          <a:p>
            <a:r>
              <a:rPr lang="en-GB" sz="2800" dirty="0"/>
              <a:t>			d)	printed list of links to audio / video clips</a:t>
            </a:r>
          </a:p>
        </p:txBody>
      </p:sp>
    </p:spTree>
    <p:extLst>
      <p:ext uri="{BB962C8B-B14F-4D97-AF65-F5344CB8AC3E}">
        <p14:creationId xmlns:p14="http://schemas.microsoft.com/office/powerpoint/2010/main" val="2999167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err="1">
                <a:latin typeface="+mn-lt"/>
              </a:rPr>
              <a:t>Freiberufler</a:t>
            </a:r>
            <a:r>
              <a:rPr lang="en-GB" sz="4800" b="1" dirty="0">
                <a:latin typeface="+mn-lt"/>
              </a:rPr>
              <a:t> Visa</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7" y="1595021"/>
            <a:ext cx="10734966" cy="5262979"/>
          </a:xfrm>
          <a:prstGeom prst="rect">
            <a:avLst/>
          </a:prstGeom>
          <a:noFill/>
        </p:spPr>
        <p:txBody>
          <a:bodyPr wrap="square" rtlCol="0">
            <a:spAutoFit/>
          </a:bodyPr>
          <a:lstStyle/>
          <a:p>
            <a:r>
              <a:rPr lang="en-GB" sz="2800" b="1" dirty="0"/>
              <a:t>	1.	Are you a “liberal” professional</a:t>
            </a:r>
          </a:p>
          <a:p>
            <a:r>
              <a:rPr lang="en-GB" sz="2800" dirty="0"/>
              <a:t>			will you have a positive impact on German 			culture and economy?</a:t>
            </a:r>
          </a:p>
          <a:p>
            <a:endParaRPr lang="en-GB" sz="2800" dirty="0"/>
          </a:p>
          <a:p>
            <a:r>
              <a:rPr lang="en-GB" sz="2800" dirty="0"/>
              <a:t>		-	proof of skill			at least 2 letters</a:t>
            </a:r>
          </a:p>
          <a:p>
            <a:endParaRPr lang="en-GB" sz="2800" dirty="0"/>
          </a:p>
          <a:p>
            <a:r>
              <a:rPr lang="en-GB" sz="2800" dirty="0"/>
              <a:t>			a)	letters from working professionals 				b)	letters from university professors</a:t>
            </a:r>
          </a:p>
          <a:p>
            <a:endParaRPr lang="en-GB" sz="2800" dirty="0"/>
          </a:p>
          <a:p>
            <a:r>
              <a:rPr lang="en-GB" sz="2800" dirty="0"/>
              <a:t>			attesting to	</a:t>
            </a:r>
            <a:r>
              <a:rPr lang="en-GB" sz="2800" dirty="0" err="1"/>
              <a:t>i</a:t>
            </a:r>
            <a:r>
              <a:rPr lang="en-GB" sz="2800" dirty="0"/>
              <a:t>)	your levels of skill</a:t>
            </a:r>
          </a:p>
          <a:p>
            <a:r>
              <a:rPr lang="en-GB" sz="2800" dirty="0"/>
              <a:t>						ii)	the benefit you can 								bring to Germany</a:t>
            </a:r>
          </a:p>
        </p:txBody>
      </p:sp>
    </p:spTree>
    <p:extLst>
      <p:ext uri="{BB962C8B-B14F-4D97-AF65-F5344CB8AC3E}">
        <p14:creationId xmlns:p14="http://schemas.microsoft.com/office/powerpoint/2010/main" val="5616678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err="1">
                <a:latin typeface="+mn-lt"/>
              </a:rPr>
              <a:t>Freiberufler</a:t>
            </a:r>
            <a:r>
              <a:rPr lang="en-GB" sz="4800" b="1" dirty="0">
                <a:latin typeface="+mn-lt"/>
              </a:rPr>
              <a:t> Visa</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7" y="1595021"/>
            <a:ext cx="10734966" cy="5262979"/>
          </a:xfrm>
          <a:prstGeom prst="rect">
            <a:avLst/>
          </a:prstGeom>
          <a:noFill/>
        </p:spPr>
        <p:txBody>
          <a:bodyPr wrap="square" rtlCol="0">
            <a:spAutoFit/>
          </a:bodyPr>
          <a:lstStyle/>
          <a:p>
            <a:r>
              <a:rPr lang="en-GB" sz="2800" dirty="0"/>
              <a:t>	</a:t>
            </a:r>
            <a:r>
              <a:rPr lang="en-GB" sz="2800" b="1" dirty="0"/>
              <a:t>1.	Are you a “liberal” professional</a:t>
            </a:r>
          </a:p>
          <a:p>
            <a:r>
              <a:rPr lang="en-GB" sz="2800" dirty="0"/>
              <a:t>			will you have a positive impact on German 			culture and economy?</a:t>
            </a:r>
          </a:p>
          <a:p>
            <a:endParaRPr lang="en-GB" sz="2800" dirty="0"/>
          </a:p>
          <a:p>
            <a:r>
              <a:rPr lang="en-GB" sz="2800" dirty="0"/>
              <a:t>		-	proof of experience		full CV</a:t>
            </a:r>
          </a:p>
          <a:p>
            <a:endParaRPr lang="en-GB" sz="2800" dirty="0"/>
          </a:p>
          <a:p>
            <a:r>
              <a:rPr lang="en-GB" sz="2800" dirty="0"/>
              <a:t>			a)	list of all professional experience</a:t>
            </a:r>
          </a:p>
          <a:p>
            <a:r>
              <a:rPr lang="en-GB" sz="2800" dirty="0"/>
              <a:t>			b)	indication of teachers &amp; coaches</a:t>
            </a:r>
          </a:p>
          <a:p>
            <a:r>
              <a:rPr lang="en-GB" sz="2800" dirty="0"/>
              <a:t>			</a:t>
            </a:r>
          </a:p>
          <a:p>
            <a:r>
              <a:rPr lang="en-GB" sz="2800" dirty="0"/>
              <a:t>			Must be written to emphasise both your own 			talent and training, and the benefit you can 			bring to Germany through your art</a:t>
            </a:r>
          </a:p>
        </p:txBody>
      </p:sp>
    </p:spTree>
    <p:extLst>
      <p:ext uri="{BB962C8B-B14F-4D97-AF65-F5344CB8AC3E}">
        <p14:creationId xmlns:p14="http://schemas.microsoft.com/office/powerpoint/2010/main" val="979384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err="1">
                <a:latin typeface="+mn-lt"/>
              </a:rPr>
              <a:t>Freiberufler</a:t>
            </a:r>
            <a:r>
              <a:rPr lang="en-GB" sz="4800" b="1" dirty="0">
                <a:latin typeface="+mn-lt"/>
              </a:rPr>
              <a:t> Visa</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7" y="1595021"/>
            <a:ext cx="10734966" cy="5262979"/>
          </a:xfrm>
          <a:prstGeom prst="rect">
            <a:avLst/>
          </a:prstGeom>
          <a:noFill/>
        </p:spPr>
        <p:txBody>
          <a:bodyPr wrap="square" rtlCol="0">
            <a:spAutoFit/>
          </a:bodyPr>
          <a:lstStyle/>
          <a:p>
            <a:r>
              <a:rPr lang="en-GB" sz="2800" dirty="0"/>
              <a:t>	</a:t>
            </a:r>
            <a:r>
              <a:rPr lang="en-GB" sz="2800" b="1" dirty="0"/>
              <a:t>2.	Are there clients interested in working with you?</a:t>
            </a:r>
          </a:p>
          <a:p>
            <a:r>
              <a:rPr lang="en-GB" sz="2800" dirty="0"/>
              <a:t>			will you actually find work in Germany?</a:t>
            </a:r>
          </a:p>
          <a:p>
            <a:endParaRPr lang="en-GB" sz="2800" dirty="0"/>
          </a:p>
          <a:p>
            <a:r>
              <a:rPr lang="en-GB" sz="2800" dirty="0"/>
              <a:t>		-	at least 2 letters from German people / 				companies indicating that they have an 				interest in hiring you					</a:t>
            </a:r>
          </a:p>
          <a:p>
            <a:endParaRPr lang="en-GB" sz="2800" dirty="0"/>
          </a:p>
          <a:p>
            <a:r>
              <a:rPr lang="en-GB" sz="2800" dirty="0"/>
              <a:t>		-	this doesn’t need to be a contract 					(although, of course, a contract is better)</a:t>
            </a:r>
          </a:p>
          <a:p>
            <a:endParaRPr lang="en-GB" sz="2800" dirty="0"/>
          </a:p>
          <a:p>
            <a:r>
              <a:rPr lang="en-GB" sz="2800" dirty="0"/>
              <a:t>		-	must be planning to hire you for your 				occupation, not just in a generic job</a:t>
            </a:r>
          </a:p>
        </p:txBody>
      </p:sp>
    </p:spTree>
    <p:extLst>
      <p:ext uri="{BB962C8B-B14F-4D97-AF65-F5344CB8AC3E}">
        <p14:creationId xmlns:p14="http://schemas.microsoft.com/office/powerpoint/2010/main" val="481583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err="1">
                <a:latin typeface="+mn-lt"/>
              </a:rPr>
              <a:t>Freiberufler</a:t>
            </a:r>
            <a:r>
              <a:rPr lang="en-GB" sz="4800" b="1" dirty="0">
                <a:latin typeface="+mn-lt"/>
              </a:rPr>
              <a:t> Visa</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6" y="1595021"/>
            <a:ext cx="10998633" cy="5262979"/>
          </a:xfrm>
          <a:prstGeom prst="rect">
            <a:avLst/>
          </a:prstGeom>
          <a:noFill/>
        </p:spPr>
        <p:txBody>
          <a:bodyPr wrap="square" rtlCol="0">
            <a:spAutoFit/>
          </a:bodyPr>
          <a:lstStyle/>
          <a:p>
            <a:r>
              <a:rPr lang="en-GB" sz="2800" dirty="0"/>
              <a:t>	</a:t>
            </a:r>
            <a:r>
              <a:rPr lang="en-GB" sz="2800" b="1" dirty="0"/>
              <a:t>2.	Are there clients interested in working with you?</a:t>
            </a:r>
          </a:p>
          <a:p>
            <a:r>
              <a:rPr lang="en-GB" sz="2800" dirty="0"/>
              <a:t>			will you actually find work in Germany?</a:t>
            </a:r>
          </a:p>
          <a:p>
            <a:endParaRPr lang="en-GB" sz="2800" dirty="0"/>
          </a:p>
          <a:p>
            <a:r>
              <a:rPr lang="en-GB" sz="2800" dirty="0"/>
              <a:t>		-	at least 2 letters from German people / 				companies indicating that they have an 				interest in hiring you					</a:t>
            </a:r>
          </a:p>
          <a:p>
            <a:r>
              <a:rPr lang="en-GB" sz="2800" dirty="0"/>
              <a:t>		</a:t>
            </a:r>
          </a:p>
          <a:p>
            <a:r>
              <a:rPr lang="en-GB" sz="2800" dirty="0"/>
              <a:t>			a)	suggesting they will themselves hire you</a:t>
            </a:r>
          </a:p>
          <a:p>
            <a:r>
              <a:rPr lang="en-GB" sz="2800" dirty="0"/>
              <a:t>			b)	indicating a desire for the skills you have</a:t>
            </a:r>
          </a:p>
          <a:p>
            <a:r>
              <a:rPr lang="en-GB" sz="2800" dirty="0"/>
              <a:t>			c)	outlining why your skills are good for 					Germany in general </a:t>
            </a:r>
            <a:r>
              <a:rPr lang="en-GB" sz="2800" b="1" dirty="0"/>
              <a:t>and the region you 				want to live in particular</a:t>
            </a:r>
          </a:p>
        </p:txBody>
      </p:sp>
    </p:spTree>
    <p:extLst>
      <p:ext uri="{BB962C8B-B14F-4D97-AF65-F5344CB8AC3E}">
        <p14:creationId xmlns:p14="http://schemas.microsoft.com/office/powerpoint/2010/main" val="4123007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err="1">
                <a:latin typeface="+mn-lt"/>
              </a:rPr>
              <a:t>Freiberufler</a:t>
            </a:r>
            <a:r>
              <a:rPr lang="en-GB" sz="4800" b="1" dirty="0">
                <a:latin typeface="+mn-lt"/>
              </a:rPr>
              <a:t> Visa</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7" y="1595021"/>
            <a:ext cx="10734966" cy="3539430"/>
          </a:xfrm>
          <a:prstGeom prst="rect">
            <a:avLst/>
          </a:prstGeom>
          <a:noFill/>
        </p:spPr>
        <p:txBody>
          <a:bodyPr wrap="square" rtlCol="0">
            <a:spAutoFit/>
          </a:bodyPr>
          <a:lstStyle/>
          <a:p>
            <a:r>
              <a:rPr lang="en-GB" sz="2800" dirty="0"/>
              <a:t>	</a:t>
            </a:r>
            <a:r>
              <a:rPr lang="en-GB" sz="2800" b="1" dirty="0"/>
              <a:t>3.	Do you currently live in Germany?</a:t>
            </a:r>
          </a:p>
          <a:p>
            <a:r>
              <a:rPr lang="en-GB" sz="2800" dirty="0"/>
              <a:t>			can you show proof of a life in Germany?</a:t>
            </a:r>
          </a:p>
          <a:p>
            <a:endParaRPr lang="en-GB" sz="2800" dirty="0"/>
          </a:p>
          <a:p>
            <a:r>
              <a:rPr lang="en-GB" sz="2800" dirty="0"/>
              <a:t>		-	Bank Statements from a German bank</a:t>
            </a:r>
          </a:p>
          <a:p>
            <a:r>
              <a:rPr lang="en-GB" sz="2800" dirty="0"/>
              <a:t>		-	A projected profit/loss statement</a:t>
            </a:r>
          </a:p>
          <a:p>
            <a:r>
              <a:rPr lang="en-GB" sz="2800" dirty="0"/>
              <a:t>		-	A registered address in Germany</a:t>
            </a:r>
          </a:p>
          <a:p>
            <a:r>
              <a:rPr lang="en-GB" sz="2800" dirty="0"/>
              <a:t>		-	A registration at the Tax Office</a:t>
            </a:r>
          </a:p>
          <a:p>
            <a:r>
              <a:rPr lang="en-GB" sz="2800" dirty="0"/>
              <a:t>		-	Proof of German Health Insurance</a:t>
            </a:r>
          </a:p>
        </p:txBody>
      </p:sp>
    </p:spTree>
    <p:extLst>
      <p:ext uri="{BB962C8B-B14F-4D97-AF65-F5344CB8AC3E}">
        <p14:creationId xmlns:p14="http://schemas.microsoft.com/office/powerpoint/2010/main" val="12576496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err="1">
                <a:latin typeface="+mn-lt"/>
              </a:rPr>
              <a:t>Freiberufler</a:t>
            </a:r>
            <a:r>
              <a:rPr lang="en-GB" sz="4800" b="1" dirty="0">
                <a:latin typeface="+mn-lt"/>
              </a:rPr>
              <a:t> Visa</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7" y="1595021"/>
            <a:ext cx="10734966" cy="5262979"/>
          </a:xfrm>
          <a:prstGeom prst="rect">
            <a:avLst/>
          </a:prstGeom>
          <a:noFill/>
        </p:spPr>
        <p:txBody>
          <a:bodyPr wrap="square" rtlCol="0">
            <a:spAutoFit/>
          </a:bodyPr>
          <a:lstStyle/>
          <a:p>
            <a:r>
              <a:rPr lang="en-GB" sz="2800" dirty="0"/>
              <a:t>	</a:t>
            </a:r>
            <a:r>
              <a:rPr lang="en-GB" sz="2800" b="1" dirty="0"/>
              <a:t>4.	Can you support yourself?</a:t>
            </a:r>
          </a:p>
          <a:p>
            <a:r>
              <a:rPr lang="en-GB" sz="2800" dirty="0"/>
              <a:t>			can you show you won’t drain the State?</a:t>
            </a:r>
          </a:p>
          <a:p>
            <a:endParaRPr lang="en-GB" sz="2800" dirty="0"/>
          </a:p>
          <a:p>
            <a:r>
              <a:rPr lang="en-GB" sz="2800" dirty="0"/>
              <a:t>		-	Proof of money in a German account</a:t>
            </a:r>
          </a:p>
          <a:p>
            <a:r>
              <a:rPr lang="en-GB" sz="2800" dirty="0"/>
              <a:t>		-	Proof of money in an international account</a:t>
            </a:r>
          </a:p>
          <a:p>
            <a:r>
              <a:rPr lang="en-GB" sz="2800" dirty="0"/>
              <a:t>			(€ 3000 - €5000 is usually enough, although 			the more you have the better)</a:t>
            </a:r>
          </a:p>
          <a:p>
            <a:endParaRPr lang="en-GB" sz="2800" dirty="0"/>
          </a:p>
          <a:p>
            <a:r>
              <a:rPr lang="en-GB" sz="2800" dirty="0"/>
              <a:t>		-	Proof of a regular income</a:t>
            </a:r>
          </a:p>
          <a:p>
            <a:r>
              <a:rPr lang="en-GB" sz="2800" dirty="0"/>
              <a:t>			(either your own savings, or regular bank 				transfers from other accounts, or a letter from 			a guarantor + their bank accounts)</a:t>
            </a:r>
          </a:p>
        </p:txBody>
      </p:sp>
    </p:spTree>
    <p:extLst>
      <p:ext uri="{BB962C8B-B14F-4D97-AF65-F5344CB8AC3E}">
        <p14:creationId xmlns:p14="http://schemas.microsoft.com/office/powerpoint/2010/main" val="16434248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7" y="1595021"/>
            <a:ext cx="10734966" cy="3539430"/>
          </a:xfrm>
          <a:prstGeom prst="rect">
            <a:avLst/>
          </a:prstGeom>
          <a:noFill/>
        </p:spPr>
        <p:txBody>
          <a:bodyPr wrap="square" rtlCol="0">
            <a:spAutoFit/>
          </a:bodyPr>
          <a:lstStyle/>
          <a:p>
            <a:endParaRPr lang="en-GB" sz="2800" dirty="0"/>
          </a:p>
          <a:p>
            <a:r>
              <a:rPr lang="en-GB" sz="2800" dirty="0"/>
              <a:t>	</a:t>
            </a:r>
            <a:r>
              <a:rPr lang="en-GB" sz="2800" b="1" dirty="0"/>
              <a:t>Step 1	Go to Germany</a:t>
            </a:r>
          </a:p>
          <a:p>
            <a:endParaRPr lang="en-GB" sz="2800" dirty="0"/>
          </a:p>
          <a:p>
            <a:r>
              <a:rPr lang="en-GB" sz="2800" dirty="0"/>
              <a:t>	Step 2	Register yourself in Germany</a:t>
            </a:r>
          </a:p>
          <a:p>
            <a:endParaRPr lang="en-GB" sz="2800" dirty="0"/>
          </a:p>
          <a:p>
            <a:r>
              <a:rPr lang="en-GB" sz="2800" dirty="0"/>
              <a:t>	Step 3	Apply for Freelance / Artist Visa in Germany</a:t>
            </a:r>
          </a:p>
          <a:p>
            <a:endParaRPr lang="en-GB" sz="2800" dirty="0"/>
          </a:p>
          <a:p>
            <a:r>
              <a:rPr lang="en-GB" sz="2800" dirty="0"/>
              <a:t>	Step  4	Live &amp; Work in Germany</a:t>
            </a:r>
          </a:p>
        </p:txBody>
      </p:sp>
    </p:spTree>
    <p:extLst>
      <p:ext uri="{BB962C8B-B14F-4D97-AF65-F5344CB8AC3E}">
        <p14:creationId xmlns:p14="http://schemas.microsoft.com/office/powerpoint/2010/main" val="2605105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9A49A-660C-4079-BCA5-58288AFF3BF1}"/>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Calibri" panose="020F0502020204030204" pitchFamily="34" charset="0"/>
              </a:rPr>
              <a:t>4 Main types of Visas</a:t>
            </a:r>
          </a:p>
        </p:txBody>
      </p:sp>
      <p:sp>
        <p:nvSpPr>
          <p:cNvPr id="3" name="Content Placeholder 2">
            <a:extLst>
              <a:ext uri="{FF2B5EF4-FFF2-40B4-BE49-F238E27FC236}">
                <a16:creationId xmlns:a16="http://schemas.microsoft.com/office/drawing/2014/main" id="{5E033E30-65DF-43B0-B677-CF3A587C997D}"/>
              </a:ext>
            </a:extLst>
          </p:cNvPr>
          <p:cNvSpPr>
            <a:spLocks noGrp="1"/>
          </p:cNvSpPr>
          <p:nvPr>
            <p:ph idx="1"/>
          </p:nvPr>
        </p:nvSpPr>
        <p:spPr>
          <a:xfrm>
            <a:off x="838200" y="1825624"/>
            <a:ext cx="10515600" cy="4886071"/>
          </a:xfrm>
        </p:spPr>
        <p:txBody>
          <a:bodyPr>
            <a:normAutofit lnSpcReduction="10000"/>
          </a:bodyPr>
          <a:lstStyle/>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Tourist Visas		(for pleasure &amp; general travel)</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Immigration Visas	(which includes naturalisation)</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Student Visas		(for studying abroad)</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Business Visas		(which includes both Immigrant 					and Non-Immigrant working visas)</a:t>
            </a:r>
            <a:endParaRPr lang="en-GB"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25577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7" y="1595021"/>
            <a:ext cx="10734966" cy="4832092"/>
          </a:xfrm>
          <a:prstGeom prst="rect">
            <a:avLst/>
          </a:prstGeom>
          <a:noFill/>
        </p:spPr>
        <p:txBody>
          <a:bodyPr wrap="square" rtlCol="0">
            <a:spAutoFit/>
          </a:bodyPr>
          <a:lstStyle/>
          <a:p>
            <a:endParaRPr lang="en-GB" sz="2800" dirty="0"/>
          </a:p>
          <a:p>
            <a:r>
              <a:rPr lang="en-GB" sz="2800" dirty="0"/>
              <a:t>	Step 1	Go to Germany</a:t>
            </a:r>
          </a:p>
          <a:p>
            <a:endParaRPr lang="en-GB" sz="2800" dirty="0"/>
          </a:p>
          <a:p>
            <a:r>
              <a:rPr lang="en-GB" sz="2800" dirty="0"/>
              <a:t>	If you are a citizen of the USA, Canada, Australia, New 	Zealand, Japan, South Korea, or Israel</a:t>
            </a:r>
          </a:p>
          <a:p>
            <a:endParaRPr lang="en-GB" sz="2800" dirty="0"/>
          </a:p>
          <a:p>
            <a:r>
              <a:rPr lang="en-GB" sz="2800" dirty="0"/>
              <a:t>		you do not need a visa to enter Germany</a:t>
            </a:r>
          </a:p>
          <a:p>
            <a:endParaRPr lang="en-GB" sz="2800" dirty="0"/>
          </a:p>
          <a:p>
            <a:r>
              <a:rPr lang="en-GB" sz="2800" dirty="0"/>
              <a:t>		you can just arrive in Germany and live there for 		up to 90 days without a visa (in which time you 			can find a base and apply for a Freelance visa)</a:t>
            </a:r>
          </a:p>
        </p:txBody>
      </p:sp>
    </p:spTree>
    <p:extLst>
      <p:ext uri="{BB962C8B-B14F-4D97-AF65-F5344CB8AC3E}">
        <p14:creationId xmlns:p14="http://schemas.microsoft.com/office/powerpoint/2010/main" val="1866092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7" y="1595021"/>
            <a:ext cx="10734966" cy="3539430"/>
          </a:xfrm>
          <a:prstGeom prst="rect">
            <a:avLst/>
          </a:prstGeom>
          <a:noFill/>
        </p:spPr>
        <p:txBody>
          <a:bodyPr wrap="square" rtlCol="0">
            <a:spAutoFit/>
          </a:bodyPr>
          <a:lstStyle/>
          <a:p>
            <a:endParaRPr lang="en-GB" sz="2800" dirty="0"/>
          </a:p>
          <a:p>
            <a:r>
              <a:rPr lang="en-GB" sz="2800" dirty="0"/>
              <a:t>	Step 1	Go to Germany</a:t>
            </a:r>
          </a:p>
          <a:p>
            <a:endParaRPr lang="en-GB" sz="2800" dirty="0"/>
          </a:p>
          <a:p>
            <a:r>
              <a:rPr lang="en-GB" sz="2800" dirty="0"/>
              <a:t>	</a:t>
            </a:r>
            <a:r>
              <a:rPr lang="en-GB" sz="2800" b="1" dirty="0"/>
              <a:t>Step 2	Register yourself in Germany</a:t>
            </a:r>
          </a:p>
          <a:p>
            <a:endParaRPr lang="en-GB" sz="2800" dirty="0"/>
          </a:p>
          <a:p>
            <a:r>
              <a:rPr lang="en-GB" sz="2800" dirty="0"/>
              <a:t>	Step 3	Apply for Freelance / Artist Visa in Germany</a:t>
            </a:r>
          </a:p>
          <a:p>
            <a:endParaRPr lang="en-GB" sz="2800" dirty="0"/>
          </a:p>
          <a:p>
            <a:r>
              <a:rPr lang="en-GB" sz="2800" dirty="0"/>
              <a:t>	Step  4	Live &amp; Work in Germany</a:t>
            </a:r>
          </a:p>
        </p:txBody>
      </p:sp>
    </p:spTree>
    <p:extLst>
      <p:ext uri="{BB962C8B-B14F-4D97-AF65-F5344CB8AC3E}">
        <p14:creationId xmlns:p14="http://schemas.microsoft.com/office/powerpoint/2010/main" val="40161457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5386090"/>
          </a:xfrm>
          <a:prstGeom prst="rect">
            <a:avLst/>
          </a:prstGeom>
          <a:noFill/>
        </p:spPr>
        <p:txBody>
          <a:bodyPr wrap="square" rtlCol="0">
            <a:spAutoFit/>
          </a:bodyPr>
          <a:lstStyle/>
          <a:p>
            <a:r>
              <a:rPr lang="en-GB" sz="2800" dirty="0"/>
              <a:t>  Step 2	Register yourself in Germany</a:t>
            </a:r>
          </a:p>
          <a:p>
            <a:endParaRPr lang="en-GB" sz="2000" dirty="0"/>
          </a:p>
          <a:p>
            <a:r>
              <a:rPr lang="en-GB" sz="2400" dirty="0"/>
              <a:t>		a)	Book an appointment at the </a:t>
            </a:r>
            <a:r>
              <a:rPr lang="en-GB" sz="2400" dirty="0">
                <a:hlinkClick r:id="rId2"/>
              </a:rPr>
              <a:t>Immigration Office </a:t>
            </a:r>
            <a:endParaRPr lang="en-GB" sz="2400" dirty="0"/>
          </a:p>
          <a:p>
            <a:endParaRPr lang="en-GB" sz="2400" dirty="0"/>
          </a:p>
          <a:p>
            <a:r>
              <a:rPr lang="en-GB" sz="2400" dirty="0"/>
              <a:t>		b)	Rent somewhere to live (and a rental agreement)</a:t>
            </a:r>
          </a:p>
          <a:p>
            <a:endParaRPr lang="en-GB" sz="2400" dirty="0"/>
          </a:p>
          <a:p>
            <a:r>
              <a:rPr lang="en-GB" sz="2400" dirty="0"/>
              <a:t>		c)	</a:t>
            </a:r>
            <a:r>
              <a:rPr lang="en-GB" sz="2400" dirty="0">
                <a:hlinkClick r:id="rId3"/>
              </a:rPr>
              <a:t>Register your address </a:t>
            </a:r>
            <a:r>
              <a:rPr lang="en-GB" sz="2400" dirty="0"/>
              <a:t>at the closest </a:t>
            </a:r>
            <a:r>
              <a:rPr lang="en-GB" sz="2400" dirty="0" err="1"/>
              <a:t>Bürgeramt</a:t>
            </a:r>
            <a:r>
              <a:rPr lang="en-GB" sz="2400" dirty="0"/>
              <a:t> to get 					a </a:t>
            </a:r>
            <a:r>
              <a:rPr lang="en-GB" sz="2400" dirty="0">
                <a:hlinkClick r:id="rId4"/>
              </a:rPr>
              <a:t>confirmation form </a:t>
            </a:r>
            <a:r>
              <a:rPr lang="en-GB" sz="2400" dirty="0"/>
              <a:t>(</a:t>
            </a:r>
            <a:r>
              <a:rPr lang="en-GB" sz="2400" dirty="0" err="1"/>
              <a:t>Meldebescheinigung</a:t>
            </a:r>
            <a:r>
              <a:rPr lang="en-GB" sz="2400" dirty="0"/>
              <a:t>) and Tax ID #</a:t>
            </a:r>
          </a:p>
          <a:p>
            <a:endParaRPr lang="en-GB" sz="2400" dirty="0"/>
          </a:p>
          <a:p>
            <a:r>
              <a:rPr lang="en-GB" sz="2400" dirty="0"/>
              <a:t>		d)	Open a bank account</a:t>
            </a:r>
          </a:p>
          <a:p>
            <a:endParaRPr lang="en-GB" sz="2400" dirty="0"/>
          </a:p>
          <a:p>
            <a:r>
              <a:rPr lang="en-GB" sz="2400" dirty="0"/>
              <a:t>		e)	Get Health Insurance</a:t>
            </a:r>
          </a:p>
          <a:p>
            <a:endParaRPr lang="en-GB" sz="2400" dirty="0"/>
          </a:p>
          <a:p>
            <a:r>
              <a:rPr lang="en-GB" sz="2400" dirty="0"/>
              <a:t>		f)	Register for Taxes</a:t>
            </a:r>
          </a:p>
        </p:txBody>
      </p:sp>
    </p:spTree>
    <p:extLst>
      <p:ext uri="{BB962C8B-B14F-4D97-AF65-F5344CB8AC3E}">
        <p14:creationId xmlns:p14="http://schemas.microsoft.com/office/powerpoint/2010/main" val="3030549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3908762"/>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a)	book an appointment at the </a:t>
            </a:r>
            <a:r>
              <a:rPr lang="en-GB" sz="2400" dirty="0">
                <a:hlinkClick r:id="rId2"/>
              </a:rPr>
              <a:t>Immigration Office </a:t>
            </a:r>
            <a:endParaRPr lang="en-GB" sz="2400" dirty="0"/>
          </a:p>
          <a:p>
            <a:endParaRPr lang="en-GB" sz="2400" dirty="0"/>
          </a:p>
          <a:p>
            <a:r>
              <a:rPr lang="en-GB" sz="2400" dirty="0"/>
              <a:t>		The Immigration Office for Foreigners issues visas and residence 			permits. This is where foreigners go to apply for a German visa.</a:t>
            </a:r>
          </a:p>
          <a:p>
            <a:endParaRPr lang="en-GB" sz="2400" dirty="0"/>
          </a:p>
          <a:p>
            <a:r>
              <a:rPr lang="en-GB" sz="2400" dirty="0"/>
              <a:t>		The official name is </a:t>
            </a:r>
            <a:r>
              <a:rPr lang="en-GB" sz="2400" i="1" dirty="0" err="1"/>
              <a:t>Landesamt</a:t>
            </a:r>
            <a:r>
              <a:rPr lang="en-GB" sz="2400" i="1" dirty="0"/>
              <a:t> </a:t>
            </a:r>
            <a:r>
              <a:rPr lang="en-GB" sz="2400" i="1" dirty="0" err="1"/>
              <a:t>für</a:t>
            </a:r>
            <a:r>
              <a:rPr lang="en-GB" sz="2400" i="1" dirty="0"/>
              <a:t> </a:t>
            </a:r>
            <a:r>
              <a:rPr lang="en-GB" sz="2400" i="1" dirty="0" err="1"/>
              <a:t>Einwanderung</a:t>
            </a:r>
            <a:r>
              <a:rPr lang="en-GB" sz="2400" dirty="0"/>
              <a:t>, </a:t>
            </a:r>
          </a:p>
          <a:p>
            <a:r>
              <a:rPr lang="en-GB" sz="2400" dirty="0"/>
              <a:t>		but most people call it the </a:t>
            </a:r>
            <a:r>
              <a:rPr lang="en-GB" sz="2400" i="1" dirty="0" err="1"/>
              <a:t>Ausländerbehörde</a:t>
            </a:r>
            <a:endParaRPr lang="en-GB" sz="2400" dirty="0"/>
          </a:p>
          <a:p>
            <a:endParaRPr lang="en-GB" sz="2400" dirty="0"/>
          </a:p>
        </p:txBody>
      </p:sp>
    </p:spTree>
    <p:extLst>
      <p:ext uri="{BB962C8B-B14F-4D97-AF65-F5344CB8AC3E}">
        <p14:creationId xmlns:p14="http://schemas.microsoft.com/office/powerpoint/2010/main" val="173457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3908762"/>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a)	book an appointment at the </a:t>
            </a:r>
            <a:r>
              <a:rPr lang="en-GB" sz="2400" dirty="0">
                <a:hlinkClick r:id="rId2"/>
              </a:rPr>
              <a:t>Immigration Office </a:t>
            </a:r>
            <a:endParaRPr lang="en-GB" sz="2400" dirty="0"/>
          </a:p>
          <a:p>
            <a:endParaRPr lang="en-GB" sz="2400" dirty="0"/>
          </a:p>
          <a:p>
            <a:r>
              <a:rPr lang="en-GB" sz="2400" dirty="0"/>
              <a:t>		The Immigration Office only has a strictly limited number of 				appointment slots, so you should book an appointment as soon as 			you possibly can once you arrive, as there may be a waiting time of 		several weeks</a:t>
            </a:r>
          </a:p>
          <a:p>
            <a:endParaRPr lang="en-GB" sz="2400" dirty="0"/>
          </a:p>
          <a:p>
            <a:r>
              <a:rPr lang="en-GB" sz="2400" dirty="0"/>
              <a:t>		</a:t>
            </a:r>
          </a:p>
        </p:txBody>
      </p:sp>
    </p:spTree>
    <p:extLst>
      <p:ext uri="{BB962C8B-B14F-4D97-AF65-F5344CB8AC3E}">
        <p14:creationId xmlns:p14="http://schemas.microsoft.com/office/powerpoint/2010/main" val="22971434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4278094"/>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a)	book an appointment at the </a:t>
            </a:r>
            <a:r>
              <a:rPr lang="en-GB" sz="2400" dirty="0">
                <a:hlinkClick r:id="rId2"/>
              </a:rPr>
              <a:t>Immigration Office </a:t>
            </a:r>
            <a:endParaRPr lang="en-GB" sz="2400" dirty="0"/>
          </a:p>
          <a:p>
            <a:endParaRPr lang="en-GB" sz="2400" dirty="0"/>
          </a:p>
          <a:p>
            <a:endParaRPr lang="en-GB" sz="2400" dirty="0"/>
          </a:p>
          <a:p>
            <a:r>
              <a:rPr lang="en-GB" sz="2400" dirty="0"/>
              <a:t>		</a:t>
            </a:r>
            <a:r>
              <a:rPr lang="en-GB" sz="2400" i="1" dirty="0" err="1">
                <a:hlinkClick r:id="rId3"/>
              </a:rPr>
              <a:t>Fiktionsbescheinigung</a:t>
            </a:r>
            <a:endParaRPr lang="en-GB" sz="2400" dirty="0"/>
          </a:p>
          <a:p>
            <a:endParaRPr lang="en-GB" sz="2400" dirty="0"/>
          </a:p>
          <a:p>
            <a:r>
              <a:rPr lang="en-GB" sz="2400" dirty="0"/>
              <a:t>		During your appointment, the interviewer might give you Temporary 		Residence Permit which will be proof that you can stay in the 				country while you wait for your Freelance Visa to be processed</a:t>
            </a:r>
          </a:p>
          <a:p>
            <a:r>
              <a:rPr lang="en-GB" sz="2400" dirty="0"/>
              <a:t>		 		</a:t>
            </a:r>
          </a:p>
        </p:txBody>
      </p:sp>
    </p:spTree>
    <p:extLst>
      <p:ext uri="{BB962C8B-B14F-4D97-AF65-F5344CB8AC3E}">
        <p14:creationId xmlns:p14="http://schemas.microsoft.com/office/powerpoint/2010/main" val="643906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5386090"/>
          </a:xfrm>
          <a:prstGeom prst="rect">
            <a:avLst/>
          </a:prstGeom>
          <a:noFill/>
        </p:spPr>
        <p:txBody>
          <a:bodyPr wrap="square" rtlCol="0">
            <a:spAutoFit/>
          </a:bodyPr>
          <a:lstStyle/>
          <a:p>
            <a:r>
              <a:rPr lang="en-GB" sz="2800" dirty="0"/>
              <a:t>  Step 2	Register yourself in Germany</a:t>
            </a:r>
          </a:p>
          <a:p>
            <a:endParaRPr lang="en-GB" sz="2000" dirty="0"/>
          </a:p>
          <a:p>
            <a:r>
              <a:rPr lang="en-GB" sz="2400" dirty="0"/>
              <a:t>		a)	Book an appointment at the </a:t>
            </a:r>
            <a:r>
              <a:rPr lang="en-GB" sz="2400" dirty="0">
                <a:hlinkClick r:id="rId2"/>
              </a:rPr>
              <a:t>Immigration Office </a:t>
            </a:r>
            <a:endParaRPr lang="en-GB" sz="2400" dirty="0"/>
          </a:p>
          <a:p>
            <a:endParaRPr lang="en-GB" sz="2400" dirty="0"/>
          </a:p>
          <a:p>
            <a:r>
              <a:rPr lang="en-GB" sz="2400" dirty="0"/>
              <a:t>		</a:t>
            </a:r>
            <a:r>
              <a:rPr lang="en-GB" sz="2400" b="1" dirty="0"/>
              <a:t>b)	Rent somewhere to live (and a rental agreement)</a:t>
            </a:r>
          </a:p>
          <a:p>
            <a:endParaRPr lang="en-GB" sz="2400" dirty="0"/>
          </a:p>
          <a:p>
            <a:r>
              <a:rPr lang="en-GB" sz="2400" dirty="0"/>
              <a:t>		c)	</a:t>
            </a:r>
            <a:r>
              <a:rPr lang="en-GB" sz="2400" dirty="0">
                <a:hlinkClick r:id="rId3"/>
              </a:rPr>
              <a:t>Register your address </a:t>
            </a:r>
            <a:r>
              <a:rPr lang="en-GB" sz="2400" dirty="0"/>
              <a:t>at the closest </a:t>
            </a:r>
            <a:r>
              <a:rPr lang="en-GB" sz="2400" dirty="0" err="1"/>
              <a:t>Bürgeramt</a:t>
            </a:r>
            <a:r>
              <a:rPr lang="en-GB" sz="2400" dirty="0"/>
              <a:t> to get 					a </a:t>
            </a:r>
            <a:r>
              <a:rPr lang="en-GB" sz="2400" dirty="0">
                <a:hlinkClick r:id="rId4"/>
              </a:rPr>
              <a:t>confirmation form </a:t>
            </a:r>
            <a:r>
              <a:rPr lang="en-GB" sz="2400" dirty="0"/>
              <a:t>(</a:t>
            </a:r>
            <a:r>
              <a:rPr lang="en-GB" sz="2400" dirty="0" err="1"/>
              <a:t>Meldebescheinigung</a:t>
            </a:r>
            <a:r>
              <a:rPr lang="en-GB" sz="2400" dirty="0"/>
              <a:t>) and Tax ID #</a:t>
            </a:r>
          </a:p>
          <a:p>
            <a:endParaRPr lang="en-GB" sz="2400" dirty="0"/>
          </a:p>
          <a:p>
            <a:r>
              <a:rPr lang="en-GB" sz="2400" dirty="0"/>
              <a:t>		d)	Open a bank account</a:t>
            </a:r>
          </a:p>
          <a:p>
            <a:endParaRPr lang="en-GB" sz="2400" dirty="0"/>
          </a:p>
          <a:p>
            <a:r>
              <a:rPr lang="en-GB" sz="2400" dirty="0"/>
              <a:t>		e)	Get Health Insurance</a:t>
            </a:r>
          </a:p>
          <a:p>
            <a:endParaRPr lang="en-GB" sz="2400" dirty="0"/>
          </a:p>
          <a:p>
            <a:r>
              <a:rPr lang="en-GB" sz="2400" dirty="0"/>
              <a:t>		f)	Register for Taxes</a:t>
            </a:r>
          </a:p>
        </p:txBody>
      </p:sp>
    </p:spTree>
    <p:extLst>
      <p:ext uri="{BB962C8B-B14F-4D97-AF65-F5344CB8AC3E}">
        <p14:creationId xmlns:p14="http://schemas.microsoft.com/office/powerpoint/2010/main" val="36777167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3908762"/>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b)	rent somewhere to live (and a rental agreement)</a:t>
            </a:r>
          </a:p>
          <a:p>
            <a:endParaRPr lang="en-GB" sz="2400" dirty="0"/>
          </a:p>
          <a:p>
            <a:r>
              <a:rPr lang="en-GB" sz="2400" dirty="0"/>
              <a:t>		</a:t>
            </a:r>
          </a:p>
          <a:p>
            <a:r>
              <a:rPr lang="en-GB" sz="2400" dirty="0"/>
              <a:t>		If you are looking at living and working in Berlin (and obtaining the 			specialist Artist Visa), it can be tricky to find apartments to rent.</a:t>
            </a:r>
          </a:p>
          <a:p>
            <a:endParaRPr lang="en-GB" sz="2400" dirty="0"/>
          </a:p>
          <a:p>
            <a:r>
              <a:rPr lang="en-GB" sz="2400" dirty="0"/>
              <a:t>    Here’s a good guide: </a:t>
            </a:r>
            <a:r>
              <a:rPr lang="en-GB" sz="2400" dirty="0">
                <a:hlinkClick r:id="rId2"/>
              </a:rPr>
              <a:t>https://allaboutberlin.com/guides/find-a-flat-in-berlin</a:t>
            </a:r>
            <a:endParaRPr lang="en-GB" sz="2400" dirty="0"/>
          </a:p>
          <a:p>
            <a:endParaRPr lang="en-GB" sz="2400" dirty="0"/>
          </a:p>
        </p:txBody>
      </p:sp>
    </p:spTree>
    <p:extLst>
      <p:ext uri="{BB962C8B-B14F-4D97-AF65-F5344CB8AC3E}">
        <p14:creationId xmlns:p14="http://schemas.microsoft.com/office/powerpoint/2010/main" val="26877146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4647426"/>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b)	rent somewhere to live (and a rental agreement)</a:t>
            </a:r>
          </a:p>
          <a:p>
            <a:endParaRPr lang="en-GB" sz="2400" dirty="0"/>
          </a:p>
          <a:p>
            <a:r>
              <a:rPr lang="en-GB" sz="2400" dirty="0"/>
              <a:t>		</a:t>
            </a:r>
          </a:p>
          <a:p>
            <a:r>
              <a:rPr lang="en-GB" sz="2400" dirty="0"/>
              <a:t>		You will need to make sure you and your landlord both sign 				a rental agreement and you get a hard copy</a:t>
            </a:r>
          </a:p>
          <a:p>
            <a:endParaRPr lang="en-GB" sz="2400" dirty="0"/>
          </a:p>
          <a:p>
            <a:r>
              <a:rPr lang="en-GB" sz="2400" dirty="0"/>
              <a:t>		You will also need a letter from your landlord that confirms that you 			are renting for occupancy and not just as an Airbnb</a:t>
            </a:r>
          </a:p>
          <a:p>
            <a:endParaRPr lang="en-GB" sz="2400" dirty="0"/>
          </a:p>
          <a:p>
            <a:r>
              <a:rPr lang="en-GB" sz="2400" dirty="0"/>
              <a:t>		This is called a </a:t>
            </a:r>
            <a:r>
              <a:rPr lang="en-GB" sz="2400" i="1" dirty="0" err="1"/>
              <a:t>Wohnungsgeberbestätigung</a:t>
            </a:r>
            <a:endParaRPr lang="en-GB" sz="2400" dirty="0"/>
          </a:p>
        </p:txBody>
      </p:sp>
    </p:spTree>
    <p:extLst>
      <p:ext uri="{BB962C8B-B14F-4D97-AF65-F5344CB8AC3E}">
        <p14:creationId xmlns:p14="http://schemas.microsoft.com/office/powerpoint/2010/main" val="26853718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5386090"/>
          </a:xfrm>
          <a:prstGeom prst="rect">
            <a:avLst/>
          </a:prstGeom>
          <a:noFill/>
        </p:spPr>
        <p:txBody>
          <a:bodyPr wrap="square" rtlCol="0">
            <a:spAutoFit/>
          </a:bodyPr>
          <a:lstStyle/>
          <a:p>
            <a:r>
              <a:rPr lang="en-GB" sz="2800" dirty="0"/>
              <a:t>  Step 2	Register yourself in Germany</a:t>
            </a:r>
          </a:p>
          <a:p>
            <a:endParaRPr lang="en-GB" sz="2000" dirty="0"/>
          </a:p>
          <a:p>
            <a:r>
              <a:rPr lang="en-GB" sz="2400" dirty="0"/>
              <a:t>		a)	Book an appointment at the </a:t>
            </a:r>
            <a:r>
              <a:rPr lang="en-GB" sz="2400" dirty="0">
                <a:hlinkClick r:id="rId2"/>
              </a:rPr>
              <a:t>Immigration Office </a:t>
            </a:r>
            <a:endParaRPr lang="en-GB" sz="2400" dirty="0"/>
          </a:p>
          <a:p>
            <a:endParaRPr lang="en-GB" sz="2400" dirty="0"/>
          </a:p>
          <a:p>
            <a:r>
              <a:rPr lang="en-GB" sz="2400" dirty="0"/>
              <a:t>		b)	Rent somewhere to live (and a rental agreement)</a:t>
            </a:r>
          </a:p>
          <a:p>
            <a:endParaRPr lang="en-GB" sz="2400" dirty="0"/>
          </a:p>
          <a:p>
            <a:r>
              <a:rPr lang="en-GB" sz="2400" dirty="0"/>
              <a:t>		</a:t>
            </a:r>
            <a:r>
              <a:rPr lang="en-GB" sz="2400" b="1" dirty="0"/>
              <a:t>c)	</a:t>
            </a:r>
            <a:r>
              <a:rPr lang="en-GB" sz="2400" b="1" dirty="0">
                <a:hlinkClick r:id="rId3"/>
              </a:rPr>
              <a:t>Register your address </a:t>
            </a:r>
            <a:r>
              <a:rPr lang="en-GB" sz="2400" b="1" dirty="0"/>
              <a:t>at the closest </a:t>
            </a:r>
            <a:r>
              <a:rPr lang="en-GB" sz="2400" b="1" dirty="0" err="1"/>
              <a:t>Bürgeramt</a:t>
            </a:r>
            <a:r>
              <a:rPr lang="en-GB" sz="2400" b="1" dirty="0"/>
              <a:t> to get 					a </a:t>
            </a:r>
            <a:r>
              <a:rPr lang="en-GB" sz="2400" b="1" dirty="0">
                <a:hlinkClick r:id="rId4"/>
              </a:rPr>
              <a:t>confirmation form </a:t>
            </a:r>
            <a:r>
              <a:rPr lang="en-GB" sz="2400" b="1" dirty="0"/>
              <a:t>(</a:t>
            </a:r>
            <a:r>
              <a:rPr lang="en-GB" sz="2400" b="1" dirty="0" err="1"/>
              <a:t>Meldebescheinigung</a:t>
            </a:r>
            <a:r>
              <a:rPr lang="en-GB" sz="2400" b="1" dirty="0"/>
              <a:t>) and Tax ID #</a:t>
            </a:r>
          </a:p>
          <a:p>
            <a:endParaRPr lang="en-GB" sz="2400" dirty="0"/>
          </a:p>
          <a:p>
            <a:r>
              <a:rPr lang="en-GB" sz="2400" dirty="0"/>
              <a:t>		d)	Open a bank account</a:t>
            </a:r>
          </a:p>
          <a:p>
            <a:endParaRPr lang="en-GB" sz="2400" dirty="0"/>
          </a:p>
          <a:p>
            <a:r>
              <a:rPr lang="en-GB" sz="2400" dirty="0"/>
              <a:t>		e)	Get Health Insurance</a:t>
            </a:r>
          </a:p>
          <a:p>
            <a:endParaRPr lang="en-GB" sz="2400" dirty="0"/>
          </a:p>
          <a:p>
            <a:r>
              <a:rPr lang="en-GB" sz="2400" dirty="0"/>
              <a:t>		f)	Register for Taxes</a:t>
            </a:r>
          </a:p>
        </p:txBody>
      </p:sp>
    </p:spTree>
    <p:extLst>
      <p:ext uri="{BB962C8B-B14F-4D97-AF65-F5344CB8AC3E}">
        <p14:creationId xmlns:p14="http://schemas.microsoft.com/office/powerpoint/2010/main" val="2825225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9A49A-660C-4079-BCA5-58288AFF3BF1}"/>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Calibri" panose="020F0502020204030204" pitchFamily="34" charset="0"/>
              </a:rPr>
              <a:t>4 Main types of Visas</a:t>
            </a:r>
          </a:p>
        </p:txBody>
      </p:sp>
      <p:sp>
        <p:nvSpPr>
          <p:cNvPr id="3" name="Content Placeholder 2">
            <a:extLst>
              <a:ext uri="{FF2B5EF4-FFF2-40B4-BE49-F238E27FC236}">
                <a16:creationId xmlns:a16="http://schemas.microsoft.com/office/drawing/2014/main" id="{5E033E30-65DF-43B0-B677-CF3A587C997D}"/>
              </a:ext>
            </a:extLst>
          </p:cNvPr>
          <p:cNvSpPr>
            <a:spLocks noGrp="1"/>
          </p:cNvSpPr>
          <p:nvPr>
            <p:ph idx="1"/>
          </p:nvPr>
        </p:nvSpPr>
        <p:spPr>
          <a:xfrm>
            <a:off x="838200" y="1825624"/>
            <a:ext cx="10515600" cy="4886071"/>
          </a:xfrm>
        </p:spPr>
        <p:txBody>
          <a:bodyPr>
            <a:normAutofit/>
          </a:bodyPr>
          <a:lstStyle/>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Tourist Visas		</a:t>
            </a:r>
            <a:r>
              <a:rPr lang="en-GB" sz="3600" i="1" dirty="0">
                <a:latin typeface="Calibri" panose="020F0502020204030204" pitchFamily="34" charset="0"/>
                <a:ea typeface="Calibri" panose="020F0502020204030204" pitchFamily="34" charset="0"/>
                <a:cs typeface="Calibri" panose="020F0502020204030204" pitchFamily="34" charset="0"/>
              </a:rPr>
              <a:t>the easiest to obtain</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Immigration Visas	</a:t>
            </a:r>
            <a:r>
              <a:rPr lang="en-GB" sz="3600" i="1" dirty="0">
                <a:latin typeface="Calibri" panose="020F0502020204030204" pitchFamily="34" charset="0"/>
                <a:ea typeface="Calibri" panose="020F0502020204030204" pitchFamily="34" charset="0"/>
                <a:cs typeface="Calibri" panose="020F0502020204030204" pitchFamily="34" charset="0"/>
              </a:rPr>
              <a:t>the hardest to obtain</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Student Visas		</a:t>
            </a:r>
            <a:r>
              <a:rPr lang="en-GB" sz="3600" i="1" dirty="0">
                <a:latin typeface="Calibri" panose="020F0502020204030204" pitchFamily="34" charset="0"/>
                <a:ea typeface="Calibri" panose="020F0502020204030204" pitchFamily="34" charset="0"/>
                <a:cs typeface="Calibri" panose="020F0502020204030204" pitchFamily="34" charset="0"/>
              </a:rPr>
              <a:t>requires support from university</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Business Visas		</a:t>
            </a:r>
            <a:r>
              <a:rPr lang="en-GB" sz="3600" i="1" dirty="0">
                <a:latin typeface="Calibri" panose="020F0502020204030204" pitchFamily="34" charset="0"/>
                <a:ea typeface="Calibri" panose="020F0502020204030204" pitchFamily="34" charset="0"/>
                <a:cs typeface="Calibri" panose="020F0502020204030204" pitchFamily="34" charset="0"/>
              </a:rPr>
              <a:t>requires support from an employer</a:t>
            </a:r>
          </a:p>
        </p:txBody>
      </p:sp>
    </p:spTree>
    <p:extLst>
      <p:ext uri="{BB962C8B-B14F-4D97-AF65-F5344CB8AC3E}">
        <p14:creationId xmlns:p14="http://schemas.microsoft.com/office/powerpoint/2010/main" val="19270512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5016758"/>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c)	</a:t>
            </a:r>
            <a:r>
              <a:rPr lang="en-GB" sz="2400" dirty="0">
                <a:hlinkClick r:id="rId2"/>
              </a:rPr>
              <a:t>register your address </a:t>
            </a:r>
            <a:r>
              <a:rPr lang="en-GB" sz="2400" dirty="0"/>
              <a:t>at the closest </a:t>
            </a:r>
            <a:r>
              <a:rPr lang="en-GB" sz="2400" dirty="0" err="1"/>
              <a:t>Bürgeramt</a:t>
            </a:r>
            <a:r>
              <a:rPr lang="en-GB" sz="2400" dirty="0"/>
              <a:t> to get 					a </a:t>
            </a:r>
            <a:r>
              <a:rPr lang="en-GB" sz="2400" dirty="0">
                <a:hlinkClick r:id="rId3"/>
              </a:rPr>
              <a:t>confirmation form </a:t>
            </a:r>
            <a:r>
              <a:rPr lang="en-GB" sz="2400" dirty="0"/>
              <a:t>(</a:t>
            </a:r>
            <a:r>
              <a:rPr lang="en-GB" sz="2400" dirty="0" err="1"/>
              <a:t>Meldebescheinigung</a:t>
            </a:r>
            <a:r>
              <a:rPr lang="en-GB" sz="2400" dirty="0"/>
              <a:t>)</a:t>
            </a:r>
          </a:p>
          <a:p>
            <a:endParaRPr lang="en-GB" sz="2400" dirty="0"/>
          </a:p>
          <a:p>
            <a:r>
              <a:rPr lang="en-GB" sz="2400" dirty="0"/>
              <a:t>			You need to register your address at the Resident’s 					Registration Office within 14 days of signing a lease</a:t>
            </a:r>
          </a:p>
          <a:p>
            <a:endParaRPr lang="en-GB" sz="2400" dirty="0"/>
          </a:p>
          <a:p>
            <a:r>
              <a:rPr lang="en-GB" sz="2400" dirty="0"/>
              <a:t>			You will need to show:</a:t>
            </a:r>
          </a:p>
          <a:p>
            <a:r>
              <a:rPr lang="en-GB" sz="2400" dirty="0"/>
              <a:t>				Your passport</a:t>
            </a:r>
          </a:p>
          <a:p>
            <a:r>
              <a:rPr lang="en-GB" sz="2400" dirty="0"/>
              <a:t>				A completed Registration Form (avail there or online)</a:t>
            </a:r>
          </a:p>
          <a:p>
            <a:r>
              <a:rPr lang="en-GB" sz="2400" dirty="0"/>
              <a:t>				Rental Agreement</a:t>
            </a:r>
          </a:p>
          <a:p>
            <a:r>
              <a:rPr lang="en-GB" sz="2400" dirty="0"/>
              <a:t>				Letter from your Landlord</a:t>
            </a:r>
          </a:p>
        </p:txBody>
      </p:sp>
    </p:spTree>
    <p:extLst>
      <p:ext uri="{BB962C8B-B14F-4D97-AF65-F5344CB8AC3E}">
        <p14:creationId xmlns:p14="http://schemas.microsoft.com/office/powerpoint/2010/main" val="11383441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4647426"/>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c)	</a:t>
            </a:r>
            <a:r>
              <a:rPr lang="en-GB" sz="2400" dirty="0">
                <a:hlinkClick r:id="rId2"/>
              </a:rPr>
              <a:t>register your address </a:t>
            </a:r>
            <a:r>
              <a:rPr lang="en-GB" sz="2400" dirty="0"/>
              <a:t>at the closest </a:t>
            </a:r>
            <a:r>
              <a:rPr lang="en-GB" sz="2400" dirty="0" err="1"/>
              <a:t>Bürgeramt</a:t>
            </a:r>
            <a:r>
              <a:rPr lang="en-GB" sz="2400" dirty="0"/>
              <a:t> to get 					a </a:t>
            </a:r>
            <a:r>
              <a:rPr lang="en-GB" sz="2400" dirty="0">
                <a:hlinkClick r:id="rId3"/>
              </a:rPr>
              <a:t>confirmation form </a:t>
            </a:r>
            <a:r>
              <a:rPr lang="en-GB" sz="2400" dirty="0"/>
              <a:t>(</a:t>
            </a:r>
            <a:r>
              <a:rPr lang="en-GB" sz="2400" dirty="0" err="1"/>
              <a:t>Meldebescheinigung</a:t>
            </a:r>
            <a:r>
              <a:rPr lang="en-GB" sz="2400" dirty="0"/>
              <a:t>)</a:t>
            </a:r>
          </a:p>
          <a:p>
            <a:endParaRPr lang="en-GB" sz="2400" dirty="0"/>
          </a:p>
          <a:p>
            <a:r>
              <a:rPr lang="en-GB" sz="2400" dirty="0"/>
              <a:t>			 </a:t>
            </a:r>
            <a:r>
              <a:rPr lang="en-GB" sz="2400" b="1" dirty="0" err="1"/>
              <a:t>Meldebescheinigung</a:t>
            </a:r>
            <a:endParaRPr lang="en-GB" sz="2400" b="1" dirty="0"/>
          </a:p>
          <a:p>
            <a:endParaRPr lang="en-GB" sz="2400" dirty="0"/>
          </a:p>
          <a:p>
            <a:r>
              <a:rPr lang="en-GB" sz="2400" dirty="0"/>
              <a:t>			Once you’ve registered, you’ll be given a Confirmation Form 				which you will then use as your proof of address for just about 				everything else</a:t>
            </a:r>
          </a:p>
          <a:p>
            <a:endParaRPr lang="en-GB" sz="2400" dirty="0"/>
          </a:p>
          <a:p>
            <a:r>
              <a:rPr lang="en-GB" sz="2400" dirty="0"/>
              <a:t>			You’ll need to repeat this process every time you move</a:t>
            </a:r>
          </a:p>
        </p:txBody>
      </p:sp>
    </p:spTree>
    <p:extLst>
      <p:ext uri="{BB962C8B-B14F-4D97-AF65-F5344CB8AC3E}">
        <p14:creationId xmlns:p14="http://schemas.microsoft.com/office/powerpoint/2010/main" val="11739178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5016758"/>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c)	</a:t>
            </a:r>
            <a:r>
              <a:rPr lang="en-GB" sz="2400" dirty="0">
                <a:hlinkClick r:id="rId2"/>
              </a:rPr>
              <a:t>register your address </a:t>
            </a:r>
            <a:r>
              <a:rPr lang="en-GB" sz="2400" dirty="0"/>
              <a:t>at the closest </a:t>
            </a:r>
            <a:r>
              <a:rPr lang="en-GB" sz="2400" dirty="0" err="1"/>
              <a:t>Bürgeramt</a:t>
            </a:r>
            <a:r>
              <a:rPr lang="en-GB" sz="2400" dirty="0"/>
              <a:t> to get 					a </a:t>
            </a:r>
            <a:r>
              <a:rPr lang="en-GB" sz="2400" dirty="0">
                <a:hlinkClick r:id="rId3"/>
              </a:rPr>
              <a:t>confirmation form </a:t>
            </a:r>
            <a:r>
              <a:rPr lang="en-GB" sz="2400" dirty="0"/>
              <a:t>(</a:t>
            </a:r>
            <a:r>
              <a:rPr lang="en-GB" sz="2400" dirty="0" err="1"/>
              <a:t>Meldebescheinigung</a:t>
            </a:r>
            <a:r>
              <a:rPr lang="en-GB" sz="2400" dirty="0"/>
              <a:t>)</a:t>
            </a:r>
          </a:p>
          <a:p>
            <a:endParaRPr lang="en-GB" sz="2400" dirty="0"/>
          </a:p>
          <a:p>
            <a:r>
              <a:rPr lang="en-GB" sz="2400" dirty="0"/>
              <a:t>			 </a:t>
            </a:r>
            <a:r>
              <a:rPr lang="en-GB" sz="2400" b="1" dirty="0"/>
              <a:t>Tax ID #</a:t>
            </a:r>
          </a:p>
          <a:p>
            <a:endParaRPr lang="en-GB" sz="2400" dirty="0"/>
          </a:p>
          <a:p>
            <a:r>
              <a:rPr lang="en-GB" sz="2400" dirty="0"/>
              <a:t>			When you get your </a:t>
            </a:r>
            <a:r>
              <a:rPr lang="en-GB" sz="2400" dirty="0" err="1"/>
              <a:t>Meldebescheinigung</a:t>
            </a:r>
            <a:r>
              <a:rPr lang="en-GB" sz="2400" dirty="0"/>
              <a:t>, you’ll also 					be told that your Tax ID # will be sent to your registered 					address via mail</a:t>
            </a:r>
          </a:p>
          <a:p>
            <a:endParaRPr lang="en-GB" sz="2400" dirty="0"/>
          </a:p>
          <a:p>
            <a:r>
              <a:rPr lang="en-GB" sz="2400" dirty="0"/>
              <a:t>			This could take a few weeks to arrive but, once it does, 					it will be another vitally important document</a:t>
            </a:r>
          </a:p>
        </p:txBody>
      </p:sp>
    </p:spTree>
    <p:extLst>
      <p:ext uri="{BB962C8B-B14F-4D97-AF65-F5344CB8AC3E}">
        <p14:creationId xmlns:p14="http://schemas.microsoft.com/office/powerpoint/2010/main" val="2448742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5386090"/>
          </a:xfrm>
          <a:prstGeom prst="rect">
            <a:avLst/>
          </a:prstGeom>
          <a:noFill/>
        </p:spPr>
        <p:txBody>
          <a:bodyPr wrap="square" rtlCol="0">
            <a:spAutoFit/>
          </a:bodyPr>
          <a:lstStyle/>
          <a:p>
            <a:r>
              <a:rPr lang="en-GB" sz="2800" dirty="0"/>
              <a:t>  Step 2	Register yourself in Germany</a:t>
            </a:r>
          </a:p>
          <a:p>
            <a:endParaRPr lang="en-GB" sz="2000" dirty="0"/>
          </a:p>
          <a:p>
            <a:r>
              <a:rPr lang="en-GB" sz="2400" dirty="0"/>
              <a:t>		a)	Book an appointment at the </a:t>
            </a:r>
            <a:r>
              <a:rPr lang="en-GB" sz="2400" dirty="0">
                <a:hlinkClick r:id="rId2"/>
              </a:rPr>
              <a:t>Immigration Office </a:t>
            </a:r>
            <a:endParaRPr lang="en-GB" sz="2400" dirty="0"/>
          </a:p>
          <a:p>
            <a:endParaRPr lang="en-GB" sz="2400" dirty="0"/>
          </a:p>
          <a:p>
            <a:r>
              <a:rPr lang="en-GB" sz="2400" dirty="0"/>
              <a:t>		b)	Rent somewhere to live (and a rental agreement)</a:t>
            </a:r>
          </a:p>
          <a:p>
            <a:endParaRPr lang="en-GB" sz="2400" dirty="0"/>
          </a:p>
          <a:p>
            <a:r>
              <a:rPr lang="en-GB" sz="2400" dirty="0"/>
              <a:t>		c)	</a:t>
            </a:r>
            <a:r>
              <a:rPr lang="en-GB" sz="2400" dirty="0">
                <a:hlinkClick r:id="rId3"/>
              </a:rPr>
              <a:t>Register your address </a:t>
            </a:r>
            <a:r>
              <a:rPr lang="en-GB" sz="2400" dirty="0"/>
              <a:t>at the closest </a:t>
            </a:r>
            <a:r>
              <a:rPr lang="en-GB" sz="2400" dirty="0" err="1"/>
              <a:t>Bürgeramt</a:t>
            </a:r>
            <a:r>
              <a:rPr lang="en-GB" sz="2400" dirty="0"/>
              <a:t> to get 					a </a:t>
            </a:r>
            <a:r>
              <a:rPr lang="en-GB" sz="2400" dirty="0">
                <a:hlinkClick r:id="rId4"/>
              </a:rPr>
              <a:t>confirmation form </a:t>
            </a:r>
            <a:r>
              <a:rPr lang="en-GB" sz="2400" dirty="0"/>
              <a:t>(</a:t>
            </a:r>
            <a:r>
              <a:rPr lang="en-GB" sz="2400" dirty="0" err="1"/>
              <a:t>Meldebescheinigung</a:t>
            </a:r>
            <a:r>
              <a:rPr lang="en-GB" sz="2400" dirty="0"/>
              <a:t>) and Tax ID #</a:t>
            </a:r>
          </a:p>
          <a:p>
            <a:endParaRPr lang="en-GB" sz="2400" dirty="0"/>
          </a:p>
          <a:p>
            <a:r>
              <a:rPr lang="en-GB" sz="2400" dirty="0"/>
              <a:t>		</a:t>
            </a:r>
            <a:r>
              <a:rPr lang="en-GB" sz="2400" b="1" dirty="0"/>
              <a:t>d)	Open a bank account</a:t>
            </a:r>
          </a:p>
          <a:p>
            <a:endParaRPr lang="en-GB" sz="2400" dirty="0"/>
          </a:p>
          <a:p>
            <a:r>
              <a:rPr lang="en-GB" sz="2400" dirty="0"/>
              <a:t>		e)	Get Health Insurance</a:t>
            </a:r>
          </a:p>
          <a:p>
            <a:endParaRPr lang="en-GB" sz="2400" dirty="0"/>
          </a:p>
          <a:p>
            <a:r>
              <a:rPr lang="en-GB" sz="2400" dirty="0"/>
              <a:t>		f)	Register for Taxes</a:t>
            </a:r>
          </a:p>
        </p:txBody>
      </p:sp>
    </p:spTree>
    <p:extLst>
      <p:ext uri="{BB962C8B-B14F-4D97-AF65-F5344CB8AC3E}">
        <p14:creationId xmlns:p14="http://schemas.microsoft.com/office/powerpoint/2010/main" val="41060839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3539430"/>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d)	open a bank account (the </a:t>
            </a:r>
            <a:r>
              <a:rPr lang="en-GB" sz="2400" dirty="0">
                <a:hlinkClick r:id="rId2"/>
              </a:rPr>
              <a:t>N26 account</a:t>
            </a:r>
            <a:r>
              <a:rPr lang="en-GB" sz="2400" dirty="0"/>
              <a:t> is the 						easiest to obtain for foreigners)</a:t>
            </a:r>
          </a:p>
          <a:p>
            <a:endParaRPr lang="en-GB" sz="2400" dirty="0"/>
          </a:p>
          <a:p>
            <a:r>
              <a:rPr lang="en-GB" sz="2400" dirty="0"/>
              <a:t>			You may need to open a bank account before you can rent 				an apartment, as some Landlords want to make extra sure 				that you’re going to stay in Germany for an extended period 				of time and not just for a holiday</a:t>
            </a:r>
          </a:p>
        </p:txBody>
      </p:sp>
    </p:spTree>
    <p:extLst>
      <p:ext uri="{BB962C8B-B14F-4D97-AF65-F5344CB8AC3E}">
        <p14:creationId xmlns:p14="http://schemas.microsoft.com/office/powerpoint/2010/main" val="35754777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4647426"/>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d)	open a bank account (the </a:t>
            </a:r>
            <a:r>
              <a:rPr lang="en-GB" sz="2400" dirty="0">
                <a:hlinkClick r:id="rId2"/>
              </a:rPr>
              <a:t>N26 account</a:t>
            </a:r>
            <a:r>
              <a:rPr lang="en-GB" sz="2400" dirty="0"/>
              <a:t> is the 						easiest to obtain for foreigners)</a:t>
            </a:r>
          </a:p>
          <a:p>
            <a:endParaRPr lang="en-GB" sz="2400" dirty="0"/>
          </a:p>
          <a:p>
            <a:r>
              <a:rPr lang="en-GB" sz="2400" dirty="0"/>
              <a:t>			N26 is one of the few banking services that doesn’t require a 				</a:t>
            </a:r>
            <a:r>
              <a:rPr lang="en-GB" sz="2400" dirty="0" err="1"/>
              <a:t>Meldebescheinigung</a:t>
            </a:r>
            <a:r>
              <a:rPr lang="en-GB" sz="2400" dirty="0"/>
              <a:t> in order to set up an account</a:t>
            </a:r>
          </a:p>
          <a:p>
            <a:endParaRPr lang="en-GB" sz="2400" dirty="0"/>
          </a:p>
          <a:p>
            <a:r>
              <a:rPr lang="en-GB" sz="2400" dirty="0"/>
              <a:t>			You can always then swap banks if you want once you’ve 				registered yourself and obtained your Confirmation Form</a:t>
            </a:r>
          </a:p>
          <a:p>
            <a:endParaRPr lang="en-GB" sz="2400" dirty="0"/>
          </a:p>
          <a:p>
            <a:r>
              <a:rPr lang="en-GB" sz="2400" dirty="0"/>
              <a:t>			https://n26.com/en-us</a:t>
            </a:r>
          </a:p>
        </p:txBody>
      </p:sp>
    </p:spTree>
    <p:extLst>
      <p:ext uri="{BB962C8B-B14F-4D97-AF65-F5344CB8AC3E}">
        <p14:creationId xmlns:p14="http://schemas.microsoft.com/office/powerpoint/2010/main" val="20485054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5386090"/>
          </a:xfrm>
          <a:prstGeom prst="rect">
            <a:avLst/>
          </a:prstGeom>
          <a:noFill/>
        </p:spPr>
        <p:txBody>
          <a:bodyPr wrap="square" rtlCol="0">
            <a:spAutoFit/>
          </a:bodyPr>
          <a:lstStyle/>
          <a:p>
            <a:r>
              <a:rPr lang="en-GB" sz="2800" dirty="0"/>
              <a:t>  Step 2	Register yourself in Germany</a:t>
            </a:r>
          </a:p>
          <a:p>
            <a:endParaRPr lang="en-GB" sz="2000" dirty="0"/>
          </a:p>
          <a:p>
            <a:r>
              <a:rPr lang="en-GB" sz="2400" dirty="0"/>
              <a:t>		a)	Book an appointment at the </a:t>
            </a:r>
            <a:r>
              <a:rPr lang="en-GB" sz="2400" dirty="0">
                <a:hlinkClick r:id="rId2"/>
              </a:rPr>
              <a:t>Immigration Office </a:t>
            </a:r>
            <a:endParaRPr lang="en-GB" sz="2400" dirty="0"/>
          </a:p>
          <a:p>
            <a:endParaRPr lang="en-GB" sz="2400" dirty="0"/>
          </a:p>
          <a:p>
            <a:r>
              <a:rPr lang="en-GB" sz="2400" dirty="0"/>
              <a:t>		b)	Rent somewhere to live (and a rental agreement)</a:t>
            </a:r>
          </a:p>
          <a:p>
            <a:endParaRPr lang="en-GB" sz="2400" dirty="0"/>
          </a:p>
          <a:p>
            <a:r>
              <a:rPr lang="en-GB" sz="2400" dirty="0"/>
              <a:t>		c)	</a:t>
            </a:r>
            <a:r>
              <a:rPr lang="en-GB" sz="2400" dirty="0">
                <a:hlinkClick r:id="rId3"/>
              </a:rPr>
              <a:t>Register your address </a:t>
            </a:r>
            <a:r>
              <a:rPr lang="en-GB" sz="2400" dirty="0"/>
              <a:t>at the closest </a:t>
            </a:r>
            <a:r>
              <a:rPr lang="en-GB" sz="2400" dirty="0" err="1"/>
              <a:t>Bürgeramt</a:t>
            </a:r>
            <a:r>
              <a:rPr lang="en-GB" sz="2400" dirty="0"/>
              <a:t> to get 					a </a:t>
            </a:r>
            <a:r>
              <a:rPr lang="en-GB" sz="2400" dirty="0">
                <a:hlinkClick r:id="rId4"/>
              </a:rPr>
              <a:t>confirmation form </a:t>
            </a:r>
            <a:r>
              <a:rPr lang="en-GB" sz="2400" dirty="0"/>
              <a:t>(</a:t>
            </a:r>
            <a:r>
              <a:rPr lang="en-GB" sz="2400" dirty="0" err="1"/>
              <a:t>Meldebescheinigung</a:t>
            </a:r>
            <a:r>
              <a:rPr lang="en-GB" sz="2400" dirty="0"/>
              <a:t>) and Tax ID #</a:t>
            </a:r>
          </a:p>
          <a:p>
            <a:endParaRPr lang="en-GB" sz="2400" dirty="0"/>
          </a:p>
          <a:p>
            <a:r>
              <a:rPr lang="en-GB" sz="2400" dirty="0"/>
              <a:t>		d)	Open a bank account</a:t>
            </a:r>
          </a:p>
          <a:p>
            <a:endParaRPr lang="en-GB" sz="2400" dirty="0"/>
          </a:p>
          <a:p>
            <a:r>
              <a:rPr lang="en-GB" sz="2400" dirty="0"/>
              <a:t>		</a:t>
            </a:r>
            <a:r>
              <a:rPr lang="en-GB" sz="2400" b="1" dirty="0"/>
              <a:t>e)	Get Health Insurance</a:t>
            </a:r>
          </a:p>
          <a:p>
            <a:endParaRPr lang="en-GB" sz="2400" dirty="0"/>
          </a:p>
          <a:p>
            <a:r>
              <a:rPr lang="en-GB" sz="2400" dirty="0"/>
              <a:t>		f)	Register for Taxes</a:t>
            </a:r>
          </a:p>
        </p:txBody>
      </p:sp>
    </p:spTree>
    <p:extLst>
      <p:ext uri="{BB962C8B-B14F-4D97-AF65-F5344CB8AC3E}">
        <p14:creationId xmlns:p14="http://schemas.microsoft.com/office/powerpoint/2010/main" val="12606814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3908762"/>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e)	 Get Health Insurance </a:t>
            </a:r>
          </a:p>
          <a:p>
            <a:endParaRPr lang="en-GB" sz="2400" dirty="0"/>
          </a:p>
          <a:p>
            <a:r>
              <a:rPr lang="en-GB" sz="2400" dirty="0"/>
              <a:t>			Health Insurance is compulsory throughout Germany.</a:t>
            </a:r>
          </a:p>
          <a:p>
            <a:endParaRPr lang="en-GB" sz="2400" dirty="0"/>
          </a:p>
          <a:p>
            <a:r>
              <a:rPr lang="en-GB" sz="2400" dirty="0"/>
              <a:t>			You must show that you have proof of health 						insurance before your Freelance Visa will be granted</a:t>
            </a:r>
          </a:p>
          <a:p>
            <a:endParaRPr lang="en-GB" sz="2400" dirty="0"/>
          </a:p>
          <a:p>
            <a:r>
              <a:rPr lang="en-GB" sz="2400" dirty="0"/>
              <a:t>			This insurance </a:t>
            </a:r>
            <a:r>
              <a:rPr lang="en-GB" sz="2400" b="1" u="sng" dirty="0"/>
              <a:t>must be</a:t>
            </a:r>
            <a:r>
              <a:rPr lang="en-GB" sz="2400" dirty="0"/>
              <a:t> from a German provider</a:t>
            </a:r>
          </a:p>
        </p:txBody>
      </p:sp>
    </p:spTree>
    <p:extLst>
      <p:ext uri="{BB962C8B-B14F-4D97-AF65-F5344CB8AC3E}">
        <p14:creationId xmlns:p14="http://schemas.microsoft.com/office/powerpoint/2010/main" val="35843140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4278094"/>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e)	 Get Health Insurance </a:t>
            </a:r>
          </a:p>
          <a:p>
            <a:endParaRPr lang="en-GB" sz="2400" dirty="0"/>
          </a:p>
          <a:p>
            <a:r>
              <a:rPr lang="en-GB" sz="2400" dirty="0"/>
              <a:t>			You will probably have Traveller’s Insurance when you first 				arrive, but it is really important to then take out a German 				insurance policy and keep copies of the paperwork.</a:t>
            </a:r>
          </a:p>
          <a:p>
            <a:endParaRPr lang="en-GB" sz="2400" dirty="0"/>
          </a:p>
          <a:p>
            <a:r>
              <a:rPr lang="en-GB" sz="2400" dirty="0"/>
              <a:t>			</a:t>
            </a:r>
          </a:p>
          <a:p>
            <a:endParaRPr lang="en-GB" sz="2400" dirty="0"/>
          </a:p>
          <a:p>
            <a:r>
              <a:rPr lang="en-GB" sz="2400" dirty="0"/>
              <a:t>			</a:t>
            </a:r>
          </a:p>
        </p:txBody>
      </p:sp>
    </p:spTree>
    <p:extLst>
      <p:ext uri="{BB962C8B-B14F-4D97-AF65-F5344CB8AC3E}">
        <p14:creationId xmlns:p14="http://schemas.microsoft.com/office/powerpoint/2010/main" val="22369963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4924425"/>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e)	 Get Health Insurance</a:t>
            </a:r>
          </a:p>
          <a:p>
            <a:endParaRPr lang="en-GB" sz="2400" dirty="0"/>
          </a:p>
          <a:p>
            <a:r>
              <a:rPr lang="en-GB" sz="2400" dirty="0"/>
              <a:t>			3 types of insurance types you can have</a:t>
            </a:r>
          </a:p>
          <a:p>
            <a:endParaRPr lang="en-GB" dirty="0"/>
          </a:p>
          <a:p>
            <a:r>
              <a:rPr lang="en-GB" sz="2400" dirty="0"/>
              <a:t>				Public Insurance</a:t>
            </a:r>
          </a:p>
          <a:p>
            <a:endParaRPr lang="en-GB" sz="2400" dirty="0"/>
          </a:p>
          <a:p>
            <a:r>
              <a:rPr lang="en-GB" sz="2400" dirty="0"/>
              <a:t>				Expat Insurance</a:t>
            </a:r>
          </a:p>
          <a:p>
            <a:endParaRPr lang="en-GB" sz="2400" dirty="0"/>
          </a:p>
          <a:p>
            <a:r>
              <a:rPr lang="en-GB" sz="2400" dirty="0"/>
              <a:t>				Private Health Insurance				</a:t>
            </a:r>
          </a:p>
          <a:p>
            <a:endParaRPr lang="en-GB" sz="2400" dirty="0"/>
          </a:p>
          <a:p>
            <a:r>
              <a:rPr lang="en-GB" sz="2400" dirty="0"/>
              <a:t>			</a:t>
            </a:r>
          </a:p>
        </p:txBody>
      </p:sp>
    </p:spTree>
    <p:extLst>
      <p:ext uri="{BB962C8B-B14F-4D97-AF65-F5344CB8AC3E}">
        <p14:creationId xmlns:p14="http://schemas.microsoft.com/office/powerpoint/2010/main" val="635436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9A49A-660C-4079-BCA5-58288AFF3BF1}"/>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Calibri" panose="020F0502020204030204" pitchFamily="34" charset="0"/>
              </a:rPr>
              <a:t>4 Main types of Visas</a:t>
            </a:r>
          </a:p>
        </p:txBody>
      </p:sp>
      <p:sp>
        <p:nvSpPr>
          <p:cNvPr id="3" name="Content Placeholder 2">
            <a:extLst>
              <a:ext uri="{FF2B5EF4-FFF2-40B4-BE49-F238E27FC236}">
                <a16:creationId xmlns:a16="http://schemas.microsoft.com/office/drawing/2014/main" id="{5E033E30-65DF-43B0-B677-CF3A587C997D}"/>
              </a:ext>
            </a:extLst>
          </p:cNvPr>
          <p:cNvSpPr>
            <a:spLocks noGrp="1"/>
          </p:cNvSpPr>
          <p:nvPr>
            <p:ph idx="1"/>
          </p:nvPr>
        </p:nvSpPr>
        <p:spPr>
          <a:xfrm>
            <a:off x="838200" y="1825624"/>
            <a:ext cx="11353800" cy="4886071"/>
          </a:xfrm>
        </p:spPr>
        <p:txBody>
          <a:bodyPr>
            <a:normAutofit fontScale="92500" lnSpcReduction="10000"/>
          </a:bodyPr>
          <a:lstStyle/>
          <a:p>
            <a:pPr marL="0" indent="0">
              <a:buNone/>
            </a:pPr>
            <a:endParaRPr lang="en-GB" sz="3600" dirty="0"/>
          </a:p>
          <a:p>
            <a:pPr marL="0" indent="0">
              <a:buNone/>
            </a:pPr>
            <a:endParaRPr lang="en-GB" sz="3600" dirty="0"/>
          </a:p>
          <a:p>
            <a:pPr marL="0" indent="0">
              <a:buNone/>
            </a:pPr>
            <a:endParaRPr lang="en-GB" sz="3600" dirty="0"/>
          </a:p>
          <a:p>
            <a:pPr marL="0" indent="0">
              <a:buNone/>
            </a:pPr>
            <a:endParaRPr lang="en-GB" sz="3600" dirty="0"/>
          </a:p>
          <a:p>
            <a:pPr marL="0" indent="0">
              <a:buNone/>
            </a:pPr>
            <a:endParaRPr lang="en-GB" sz="3600" dirty="0"/>
          </a:p>
          <a:p>
            <a:pPr marL="0" indent="0">
              <a:buNone/>
            </a:pPr>
            <a:endParaRPr lang="en-GB" sz="3600" dirty="0"/>
          </a:p>
          <a:p>
            <a:pPr marL="0" indent="0">
              <a:buNone/>
            </a:pPr>
            <a:r>
              <a:rPr lang="en-GB" sz="3900" dirty="0">
                <a:latin typeface="Calibri" panose="020F0502020204030204" pitchFamily="34" charset="0"/>
                <a:ea typeface="Calibri" panose="020F0502020204030204" pitchFamily="34" charset="0"/>
                <a:cs typeface="Calibri" panose="020F0502020204030204" pitchFamily="34" charset="0"/>
              </a:rPr>
              <a:t>Business Visas		</a:t>
            </a:r>
            <a:r>
              <a:rPr lang="en-GB" sz="3900" i="1" dirty="0">
                <a:latin typeface="Calibri" panose="020F0502020204030204" pitchFamily="34" charset="0"/>
                <a:ea typeface="Calibri" panose="020F0502020204030204" pitchFamily="34" charset="0"/>
                <a:cs typeface="Calibri" panose="020F0502020204030204" pitchFamily="34" charset="0"/>
              </a:rPr>
              <a:t>unless you can obtain a “freelance” visa 				or other speculative “right to work” visa</a:t>
            </a:r>
          </a:p>
        </p:txBody>
      </p:sp>
    </p:spTree>
    <p:extLst>
      <p:ext uri="{BB962C8B-B14F-4D97-AF65-F5344CB8AC3E}">
        <p14:creationId xmlns:p14="http://schemas.microsoft.com/office/powerpoint/2010/main" val="25186295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5078313"/>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e)	 Get Health Insurance </a:t>
            </a:r>
          </a:p>
          <a:p>
            <a:endParaRPr lang="en-GB" sz="2400" dirty="0"/>
          </a:p>
          <a:p>
            <a:r>
              <a:rPr lang="en-GB" sz="2400" dirty="0"/>
              <a:t>			3 types of insurance types you can have</a:t>
            </a:r>
          </a:p>
          <a:p>
            <a:endParaRPr lang="en-GB" dirty="0"/>
          </a:p>
          <a:p>
            <a:r>
              <a:rPr lang="en-GB" sz="2400" dirty="0"/>
              <a:t>				</a:t>
            </a:r>
            <a:r>
              <a:rPr lang="en-GB" sz="2400" b="1" dirty="0"/>
              <a:t>Public Insurance</a:t>
            </a:r>
            <a:endParaRPr lang="en-GB" sz="2000" b="1" dirty="0"/>
          </a:p>
          <a:p>
            <a:endParaRPr lang="en-GB" sz="1000" dirty="0"/>
          </a:p>
          <a:p>
            <a:r>
              <a:rPr lang="en-GB" sz="2400" dirty="0"/>
              <a:t>					can be difficult to get this when you first move 						over, as most Public Health Insurers work out how 						much you pay based on your salary, and if you 						move over without a job they won’t cover you</a:t>
            </a:r>
          </a:p>
          <a:p>
            <a:endParaRPr lang="en-GB" sz="2400" dirty="0"/>
          </a:p>
          <a:p>
            <a:r>
              <a:rPr lang="en-GB" sz="2400" dirty="0"/>
              <a:t>			</a:t>
            </a:r>
          </a:p>
        </p:txBody>
      </p:sp>
    </p:spTree>
    <p:extLst>
      <p:ext uri="{BB962C8B-B14F-4D97-AF65-F5344CB8AC3E}">
        <p14:creationId xmlns:p14="http://schemas.microsoft.com/office/powerpoint/2010/main" val="34558116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5693866"/>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e)	 Get Health Insurance </a:t>
            </a:r>
          </a:p>
          <a:p>
            <a:endParaRPr lang="en-GB" sz="1600" dirty="0"/>
          </a:p>
          <a:p>
            <a:r>
              <a:rPr lang="en-GB" sz="2400" dirty="0"/>
              <a:t>			3 types of insurance types you can have</a:t>
            </a:r>
          </a:p>
          <a:p>
            <a:endParaRPr lang="en-GB" sz="1600" dirty="0"/>
          </a:p>
          <a:p>
            <a:r>
              <a:rPr lang="en-GB" sz="2400" dirty="0"/>
              <a:t>				</a:t>
            </a:r>
            <a:r>
              <a:rPr lang="en-GB" sz="2400" b="1" dirty="0"/>
              <a:t>Expat Insurance</a:t>
            </a:r>
          </a:p>
          <a:p>
            <a:endParaRPr lang="en-GB" sz="1000" dirty="0"/>
          </a:p>
          <a:p>
            <a:r>
              <a:rPr lang="en-GB" sz="2400" dirty="0"/>
              <a:t>					Will be the easiest for you to get when you first 						arrive, although you will need to change over 						eventually as </a:t>
            </a:r>
          </a:p>
          <a:p>
            <a:r>
              <a:rPr lang="en-GB" sz="2400" dirty="0"/>
              <a:t>						-	it’s more expensive than the other 								insurance types</a:t>
            </a:r>
          </a:p>
          <a:p>
            <a:r>
              <a:rPr lang="en-GB" sz="2400" dirty="0"/>
              <a:t>						-	it won’t be accepted for a visa 								renewal or citizenship application</a:t>
            </a:r>
          </a:p>
          <a:p>
            <a:r>
              <a:rPr lang="en-GB" sz="2400" dirty="0"/>
              <a:t>								</a:t>
            </a:r>
          </a:p>
        </p:txBody>
      </p:sp>
    </p:spTree>
    <p:extLst>
      <p:ext uri="{BB962C8B-B14F-4D97-AF65-F5344CB8AC3E}">
        <p14:creationId xmlns:p14="http://schemas.microsoft.com/office/powerpoint/2010/main" val="31700415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5293757"/>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e)	 Get Health Insurance </a:t>
            </a:r>
          </a:p>
          <a:p>
            <a:endParaRPr lang="en-GB" sz="1600" dirty="0"/>
          </a:p>
          <a:p>
            <a:r>
              <a:rPr lang="en-GB" sz="2400" dirty="0"/>
              <a:t>			3 types of insurance types you can have</a:t>
            </a:r>
          </a:p>
          <a:p>
            <a:endParaRPr lang="en-GB" sz="1600" dirty="0"/>
          </a:p>
          <a:p>
            <a:r>
              <a:rPr lang="en-GB" sz="2400" dirty="0"/>
              <a:t>				</a:t>
            </a:r>
            <a:r>
              <a:rPr lang="en-GB" sz="2400" b="1" dirty="0"/>
              <a:t>Expat Insurance</a:t>
            </a:r>
          </a:p>
          <a:p>
            <a:endParaRPr lang="en-GB" sz="1000" dirty="0"/>
          </a:p>
          <a:p>
            <a:r>
              <a:rPr lang="en-GB" sz="2400" dirty="0"/>
              <a:t>					They can insure you really quickly – sometimes 						within 24 hours – which means you can get proof 						really soon after arriving and commence the Visa 					process faster 		</a:t>
            </a:r>
            <a:r>
              <a:rPr lang="en-GB" sz="2400" dirty="0" err="1">
                <a:hlinkClick r:id="rId2"/>
              </a:rPr>
              <a:t>CareConcept</a:t>
            </a:r>
            <a:endParaRPr lang="en-GB" sz="2400" dirty="0"/>
          </a:p>
          <a:p>
            <a:r>
              <a:rPr lang="en-GB" sz="2400" dirty="0"/>
              <a:t>									</a:t>
            </a:r>
            <a:r>
              <a:rPr lang="en-GB" sz="2400" dirty="0">
                <a:hlinkClick r:id="rId3"/>
              </a:rPr>
              <a:t>Feather Insurance</a:t>
            </a:r>
            <a:r>
              <a:rPr lang="en-GB" sz="2400" dirty="0"/>
              <a:t> </a:t>
            </a:r>
          </a:p>
          <a:p>
            <a:r>
              <a:rPr lang="en-GB" sz="2400" dirty="0"/>
              <a:t>									</a:t>
            </a:r>
            <a:r>
              <a:rPr lang="en-GB" sz="2400" dirty="0" err="1">
                <a:hlinkClick r:id="rId4"/>
              </a:rPr>
              <a:t>Ottonova</a:t>
            </a:r>
            <a:r>
              <a:rPr lang="en-GB" sz="2400" dirty="0">
                <a:hlinkClick r:id="rId4"/>
              </a:rPr>
              <a:t> Insurance</a:t>
            </a:r>
            <a:endParaRPr lang="en-GB" sz="2400" dirty="0"/>
          </a:p>
          <a:p>
            <a:r>
              <a:rPr lang="en-GB" sz="2400" dirty="0"/>
              <a:t>			</a:t>
            </a:r>
          </a:p>
        </p:txBody>
      </p:sp>
    </p:spTree>
    <p:extLst>
      <p:ext uri="{BB962C8B-B14F-4D97-AF65-F5344CB8AC3E}">
        <p14:creationId xmlns:p14="http://schemas.microsoft.com/office/powerpoint/2010/main" val="14602007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6078587"/>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e)	 Get Health Insurance </a:t>
            </a:r>
          </a:p>
          <a:p>
            <a:endParaRPr lang="en-GB" dirty="0"/>
          </a:p>
          <a:p>
            <a:r>
              <a:rPr lang="en-GB" sz="2400" dirty="0"/>
              <a:t>			3 types of insurance types you can have</a:t>
            </a:r>
          </a:p>
          <a:p>
            <a:endParaRPr lang="en-GB" sz="1050" dirty="0"/>
          </a:p>
          <a:p>
            <a:r>
              <a:rPr lang="en-GB" sz="2400" dirty="0"/>
              <a:t>				</a:t>
            </a:r>
            <a:r>
              <a:rPr lang="en-GB" sz="2400" b="1" dirty="0"/>
              <a:t>Private Insurance</a:t>
            </a:r>
          </a:p>
          <a:p>
            <a:r>
              <a:rPr lang="en-GB" sz="2400" dirty="0"/>
              <a:t>					Will probably be the cheapest for you to 							obtain, but may take a little time to process 						and add you to coverage.</a:t>
            </a:r>
            <a:endParaRPr lang="en-GB" sz="2000" dirty="0"/>
          </a:p>
          <a:p>
            <a:endParaRPr lang="en-GB" sz="1050" dirty="0"/>
          </a:p>
          <a:p>
            <a:r>
              <a:rPr lang="en-GB" sz="2400" dirty="0"/>
              <a:t>					If you have relatively few health issues, this will be 						the best option for you to take out eventually 						(until / unless you get a job with public health 						insurance coverage)</a:t>
            </a:r>
          </a:p>
          <a:p>
            <a:endParaRPr lang="en-GB" sz="2400" dirty="0"/>
          </a:p>
          <a:p>
            <a:r>
              <a:rPr lang="en-GB" sz="2400" dirty="0"/>
              <a:t>			</a:t>
            </a:r>
          </a:p>
        </p:txBody>
      </p:sp>
    </p:spTree>
    <p:extLst>
      <p:ext uri="{BB962C8B-B14F-4D97-AF65-F5344CB8AC3E}">
        <p14:creationId xmlns:p14="http://schemas.microsoft.com/office/powerpoint/2010/main" val="32100960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5547673"/>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e)	 Get Health Insurance </a:t>
            </a:r>
          </a:p>
          <a:p>
            <a:endParaRPr lang="en-GB" sz="2400" dirty="0"/>
          </a:p>
          <a:p>
            <a:r>
              <a:rPr lang="en-GB" sz="2400" dirty="0"/>
              <a:t>			3 types of insurance types you can have</a:t>
            </a:r>
          </a:p>
          <a:p>
            <a:endParaRPr lang="en-GB" sz="1050" dirty="0"/>
          </a:p>
          <a:p>
            <a:r>
              <a:rPr lang="en-GB" sz="2400" dirty="0"/>
              <a:t>				</a:t>
            </a:r>
            <a:r>
              <a:rPr lang="en-GB" sz="2400" b="1" dirty="0"/>
              <a:t>Private Insurance</a:t>
            </a:r>
          </a:p>
          <a:p>
            <a:r>
              <a:rPr lang="en-GB" sz="2400" dirty="0"/>
              <a:t>					The easiest way to ensure that you get good 						insurance coverage – and to make sure that you 						use a provider whose policy will be accepted by 						the Visa office – is to use an Insurance Broker</a:t>
            </a:r>
          </a:p>
          <a:p>
            <a:endParaRPr lang="en-GB" sz="2400" dirty="0"/>
          </a:p>
          <a:p>
            <a:r>
              <a:rPr lang="en-GB" sz="2400" dirty="0"/>
              <a:t>		</a:t>
            </a:r>
            <a:r>
              <a:rPr lang="en-GB" sz="2400" dirty="0">
                <a:hlinkClick r:id="rId2"/>
              </a:rPr>
              <a:t>B-Protected</a:t>
            </a:r>
            <a:r>
              <a:rPr lang="en-GB" sz="2400" dirty="0"/>
              <a:t> is based in Berlin, and can ensure that you have 				the right kind of insurance for either a Freelance or an Artist visa			</a:t>
            </a:r>
          </a:p>
        </p:txBody>
      </p:sp>
    </p:spTree>
    <p:extLst>
      <p:ext uri="{BB962C8B-B14F-4D97-AF65-F5344CB8AC3E}">
        <p14:creationId xmlns:p14="http://schemas.microsoft.com/office/powerpoint/2010/main" val="5168167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5386090"/>
          </a:xfrm>
          <a:prstGeom prst="rect">
            <a:avLst/>
          </a:prstGeom>
          <a:noFill/>
        </p:spPr>
        <p:txBody>
          <a:bodyPr wrap="square" rtlCol="0">
            <a:spAutoFit/>
          </a:bodyPr>
          <a:lstStyle/>
          <a:p>
            <a:r>
              <a:rPr lang="en-GB" sz="2800" dirty="0"/>
              <a:t>  Step 2	Register yourself in Germany</a:t>
            </a:r>
          </a:p>
          <a:p>
            <a:endParaRPr lang="en-GB" sz="2000" dirty="0"/>
          </a:p>
          <a:p>
            <a:r>
              <a:rPr lang="en-GB" sz="2400" dirty="0"/>
              <a:t>		a)	Book an appointment at the </a:t>
            </a:r>
            <a:r>
              <a:rPr lang="en-GB" sz="2400" dirty="0">
                <a:hlinkClick r:id="rId2"/>
              </a:rPr>
              <a:t>Immigration Office </a:t>
            </a:r>
            <a:endParaRPr lang="en-GB" sz="2400" dirty="0"/>
          </a:p>
          <a:p>
            <a:endParaRPr lang="en-GB" sz="2400" dirty="0"/>
          </a:p>
          <a:p>
            <a:r>
              <a:rPr lang="en-GB" sz="2400" dirty="0"/>
              <a:t>		b)	Rent somewhere to live (and a rental agreement)</a:t>
            </a:r>
          </a:p>
          <a:p>
            <a:endParaRPr lang="en-GB" sz="2400" dirty="0"/>
          </a:p>
          <a:p>
            <a:r>
              <a:rPr lang="en-GB" sz="2400" dirty="0"/>
              <a:t>		c)	</a:t>
            </a:r>
            <a:r>
              <a:rPr lang="en-GB" sz="2400" dirty="0">
                <a:hlinkClick r:id="rId3"/>
              </a:rPr>
              <a:t>Register your address </a:t>
            </a:r>
            <a:r>
              <a:rPr lang="en-GB" sz="2400" dirty="0"/>
              <a:t>at the closest </a:t>
            </a:r>
            <a:r>
              <a:rPr lang="en-GB" sz="2400" dirty="0" err="1"/>
              <a:t>Bürgeramt</a:t>
            </a:r>
            <a:r>
              <a:rPr lang="en-GB" sz="2400" dirty="0"/>
              <a:t> to get 					a </a:t>
            </a:r>
            <a:r>
              <a:rPr lang="en-GB" sz="2400" dirty="0">
                <a:hlinkClick r:id="rId4"/>
              </a:rPr>
              <a:t>confirmation form </a:t>
            </a:r>
            <a:r>
              <a:rPr lang="en-GB" sz="2400" dirty="0"/>
              <a:t>(</a:t>
            </a:r>
            <a:r>
              <a:rPr lang="en-GB" sz="2400" dirty="0" err="1"/>
              <a:t>Meldebescheinigung</a:t>
            </a:r>
            <a:r>
              <a:rPr lang="en-GB" sz="2400" dirty="0"/>
              <a:t>) and Tax ID #</a:t>
            </a:r>
          </a:p>
          <a:p>
            <a:endParaRPr lang="en-GB" sz="2400" dirty="0"/>
          </a:p>
          <a:p>
            <a:r>
              <a:rPr lang="en-GB" sz="2400" dirty="0"/>
              <a:t>		d)	Open a bank account</a:t>
            </a:r>
          </a:p>
          <a:p>
            <a:endParaRPr lang="en-GB" sz="2400" dirty="0"/>
          </a:p>
          <a:p>
            <a:r>
              <a:rPr lang="en-GB" sz="2400" dirty="0"/>
              <a:t>		e)	Get Health Insurance</a:t>
            </a:r>
          </a:p>
          <a:p>
            <a:endParaRPr lang="en-GB" sz="2400" dirty="0"/>
          </a:p>
          <a:p>
            <a:r>
              <a:rPr lang="en-GB" sz="2400" dirty="0"/>
              <a:t>		</a:t>
            </a:r>
            <a:r>
              <a:rPr lang="en-GB" sz="2400" b="1" dirty="0"/>
              <a:t>f)	Register for Taxes</a:t>
            </a:r>
          </a:p>
        </p:txBody>
      </p:sp>
    </p:spTree>
    <p:extLst>
      <p:ext uri="{BB962C8B-B14F-4D97-AF65-F5344CB8AC3E}">
        <p14:creationId xmlns:p14="http://schemas.microsoft.com/office/powerpoint/2010/main" val="35876923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5386090"/>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f)	 Register for taxes</a:t>
            </a:r>
          </a:p>
          <a:p>
            <a:endParaRPr lang="en-GB" sz="2400" dirty="0"/>
          </a:p>
          <a:p>
            <a:r>
              <a:rPr lang="en-GB" sz="2400" dirty="0"/>
              <a:t>			In order to begin working as a freelancer, you need to 					register with the Tax Office (</a:t>
            </a:r>
            <a:r>
              <a:rPr lang="en-GB" sz="2400" i="1" dirty="0" err="1"/>
              <a:t>Finanzamt</a:t>
            </a:r>
            <a:r>
              <a:rPr lang="en-GB" sz="2400" dirty="0"/>
              <a:t>) and declare 					that you will earning money as a freelancer</a:t>
            </a:r>
          </a:p>
          <a:p>
            <a:endParaRPr lang="en-GB" sz="2400" dirty="0"/>
          </a:p>
          <a:p>
            <a:r>
              <a:rPr lang="en-GB" sz="2400" dirty="0"/>
              <a:t>			To do this, you will need to fill out a form with </a:t>
            </a:r>
          </a:p>
          <a:p>
            <a:r>
              <a:rPr lang="en-GB" sz="2400" b="1" dirty="0"/>
              <a:t>				</a:t>
            </a:r>
            <a:r>
              <a:rPr lang="en-GB" sz="2400" dirty="0"/>
              <a:t>your Tax ID #</a:t>
            </a:r>
          </a:p>
          <a:p>
            <a:r>
              <a:rPr lang="en-GB" sz="2400" dirty="0"/>
              <a:t>				your bank account info</a:t>
            </a:r>
          </a:p>
          <a:p>
            <a:r>
              <a:rPr lang="en-GB" sz="2400" dirty="0"/>
              <a:t>				a detailed description of how you plan to freelance</a:t>
            </a:r>
          </a:p>
          <a:p>
            <a:endParaRPr lang="en-GB" sz="1400" dirty="0"/>
          </a:p>
          <a:p>
            <a:r>
              <a:rPr lang="en-GB" sz="2400" dirty="0"/>
              <a:t>			The form you need can be found </a:t>
            </a:r>
            <a:r>
              <a:rPr lang="en-GB" sz="2400" dirty="0">
                <a:hlinkClick r:id="rId2"/>
              </a:rPr>
              <a:t>here</a:t>
            </a:r>
            <a:r>
              <a:rPr lang="en-GB" sz="2400" dirty="0"/>
              <a:t>			</a:t>
            </a:r>
          </a:p>
        </p:txBody>
      </p:sp>
    </p:spTree>
    <p:extLst>
      <p:ext uri="{BB962C8B-B14F-4D97-AF65-F5344CB8AC3E}">
        <p14:creationId xmlns:p14="http://schemas.microsoft.com/office/powerpoint/2010/main" val="12110091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4278094"/>
          </a:xfrm>
          <a:prstGeom prst="rect">
            <a:avLst/>
          </a:prstGeom>
          <a:noFill/>
        </p:spPr>
        <p:txBody>
          <a:bodyPr wrap="square" rtlCol="0">
            <a:spAutoFit/>
          </a:bodyPr>
          <a:lstStyle/>
          <a:p>
            <a:r>
              <a:rPr lang="en-GB" sz="2800" dirty="0"/>
              <a:t>  Step 2	Register yourself in Germany</a:t>
            </a:r>
          </a:p>
          <a:p>
            <a:endParaRPr lang="en-GB" sz="2800" dirty="0"/>
          </a:p>
          <a:p>
            <a:r>
              <a:rPr lang="en-GB" sz="2400" dirty="0"/>
              <a:t>		f)	 Register for taxes</a:t>
            </a:r>
          </a:p>
          <a:p>
            <a:endParaRPr lang="en-GB" sz="2400" dirty="0"/>
          </a:p>
          <a:p>
            <a:r>
              <a:rPr lang="en-GB" sz="2400" dirty="0"/>
              <a:t>			Once you have completed the form (in hard copy), you 				will need to find your local Tax Office (</a:t>
            </a:r>
            <a:r>
              <a:rPr lang="en-GB" sz="2400" i="1" dirty="0" err="1"/>
              <a:t>Finanzamt</a:t>
            </a:r>
            <a:r>
              <a:rPr lang="en-GB" sz="2400" dirty="0"/>
              <a:t>) and 					make an appointment to hand over your form and answer 				any questions (some Tax Offices will interview you, others not)</a:t>
            </a:r>
          </a:p>
          <a:p>
            <a:endParaRPr lang="en-GB" sz="2400" dirty="0"/>
          </a:p>
          <a:p>
            <a:r>
              <a:rPr lang="en-GB" sz="2400" dirty="0"/>
              <a:t>			In a few weeks, you will have your Freelance Tax Number 				(</a:t>
            </a:r>
            <a:r>
              <a:rPr lang="en-GB" sz="2400" i="1" dirty="0" err="1"/>
              <a:t>Steuernummer</a:t>
            </a:r>
            <a:r>
              <a:rPr lang="en-GB" sz="2400" i="1" dirty="0"/>
              <a:t>) </a:t>
            </a:r>
            <a:r>
              <a:rPr lang="en-GB" sz="2400" dirty="0"/>
              <a:t>mailed to your registered address</a:t>
            </a:r>
          </a:p>
        </p:txBody>
      </p:sp>
    </p:spTree>
    <p:extLst>
      <p:ext uri="{BB962C8B-B14F-4D97-AF65-F5344CB8AC3E}">
        <p14:creationId xmlns:p14="http://schemas.microsoft.com/office/powerpoint/2010/main" val="12404530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01600" y="1595021"/>
            <a:ext cx="12090400" cy="5386090"/>
          </a:xfrm>
          <a:prstGeom prst="rect">
            <a:avLst/>
          </a:prstGeom>
          <a:noFill/>
        </p:spPr>
        <p:txBody>
          <a:bodyPr wrap="square" rtlCol="0">
            <a:spAutoFit/>
          </a:bodyPr>
          <a:lstStyle/>
          <a:p>
            <a:r>
              <a:rPr lang="en-GB" sz="2800" dirty="0"/>
              <a:t>  Step 2	Register yourself in Germany</a:t>
            </a:r>
          </a:p>
          <a:p>
            <a:endParaRPr lang="en-GB" sz="2000" dirty="0"/>
          </a:p>
          <a:p>
            <a:r>
              <a:rPr lang="en-GB" sz="2400" dirty="0"/>
              <a:t>		a)	Book an appointment at the </a:t>
            </a:r>
            <a:r>
              <a:rPr lang="en-GB" sz="2400" dirty="0">
                <a:hlinkClick r:id="rId2"/>
              </a:rPr>
              <a:t>Immigration Office </a:t>
            </a:r>
            <a:endParaRPr lang="en-GB" sz="2400" dirty="0"/>
          </a:p>
          <a:p>
            <a:endParaRPr lang="en-GB" sz="2400" dirty="0"/>
          </a:p>
          <a:p>
            <a:r>
              <a:rPr lang="en-GB" sz="2400" dirty="0"/>
              <a:t>		b)	Rent somewhere to live (and a rental agreement)</a:t>
            </a:r>
          </a:p>
          <a:p>
            <a:endParaRPr lang="en-GB" sz="2400" dirty="0"/>
          </a:p>
          <a:p>
            <a:r>
              <a:rPr lang="en-GB" sz="2400" dirty="0"/>
              <a:t>		c)	</a:t>
            </a:r>
            <a:r>
              <a:rPr lang="en-GB" sz="2400" dirty="0">
                <a:hlinkClick r:id="rId3"/>
              </a:rPr>
              <a:t>Register your address </a:t>
            </a:r>
            <a:r>
              <a:rPr lang="en-GB" sz="2400" dirty="0"/>
              <a:t>at the closest </a:t>
            </a:r>
            <a:r>
              <a:rPr lang="en-GB" sz="2400" dirty="0" err="1"/>
              <a:t>Bürgeramt</a:t>
            </a:r>
            <a:r>
              <a:rPr lang="en-GB" sz="2400" dirty="0"/>
              <a:t> to get 					a </a:t>
            </a:r>
            <a:r>
              <a:rPr lang="en-GB" sz="2400" dirty="0">
                <a:hlinkClick r:id="rId4"/>
              </a:rPr>
              <a:t>confirmation form </a:t>
            </a:r>
            <a:r>
              <a:rPr lang="en-GB" sz="2400" dirty="0"/>
              <a:t>(</a:t>
            </a:r>
            <a:r>
              <a:rPr lang="en-GB" sz="2400" dirty="0" err="1"/>
              <a:t>Meldebescheinigung</a:t>
            </a:r>
            <a:r>
              <a:rPr lang="en-GB" sz="2400" dirty="0"/>
              <a:t>) and Tax ID #</a:t>
            </a:r>
          </a:p>
          <a:p>
            <a:endParaRPr lang="en-GB" sz="2400" dirty="0"/>
          </a:p>
          <a:p>
            <a:r>
              <a:rPr lang="en-GB" sz="2400" dirty="0"/>
              <a:t>		d)	Open a bank account</a:t>
            </a:r>
          </a:p>
          <a:p>
            <a:endParaRPr lang="en-GB" sz="2400" dirty="0"/>
          </a:p>
          <a:p>
            <a:r>
              <a:rPr lang="en-GB" sz="2400" dirty="0"/>
              <a:t>		e)	Get Health Insurance</a:t>
            </a:r>
          </a:p>
          <a:p>
            <a:endParaRPr lang="en-GB" sz="2400" dirty="0"/>
          </a:p>
          <a:p>
            <a:r>
              <a:rPr lang="en-GB" sz="2400" dirty="0"/>
              <a:t>		f)	Register for Taxes</a:t>
            </a:r>
          </a:p>
        </p:txBody>
      </p:sp>
    </p:spTree>
    <p:extLst>
      <p:ext uri="{BB962C8B-B14F-4D97-AF65-F5344CB8AC3E}">
        <p14:creationId xmlns:p14="http://schemas.microsoft.com/office/powerpoint/2010/main" val="11896536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7" y="1595021"/>
            <a:ext cx="10734966" cy="3539430"/>
          </a:xfrm>
          <a:prstGeom prst="rect">
            <a:avLst/>
          </a:prstGeom>
          <a:noFill/>
        </p:spPr>
        <p:txBody>
          <a:bodyPr wrap="square" rtlCol="0">
            <a:spAutoFit/>
          </a:bodyPr>
          <a:lstStyle/>
          <a:p>
            <a:endParaRPr lang="en-GB" sz="2800" dirty="0"/>
          </a:p>
          <a:p>
            <a:r>
              <a:rPr lang="en-GB" sz="2800" dirty="0"/>
              <a:t>	Step 1	Go to Germany</a:t>
            </a:r>
          </a:p>
          <a:p>
            <a:endParaRPr lang="en-GB" sz="2800" dirty="0"/>
          </a:p>
          <a:p>
            <a:r>
              <a:rPr lang="en-GB" sz="2800" dirty="0"/>
              <a:t>	Step 2	Register yourself in Germany</a:t>
            </a:r>
          </a:p>
          <a:p>
            <a:endParaRPr lang="en-GB" sz="2800" dirty="0"/>
          </a:p>
          <a:p>
            <a:r>
              <a:rPr lang="en-GB" sz="2800" dirty="0"/>
              <a:t>	</a:t>
            </a:r>
            <a:r>
              <a:rPr lang="en-GB" sz="2800" b="1" dirty="0"/>
              <a:t>Step 3	Apply for Freelance / Artist Visa in Germany</a:t>
            </a:r>
          </a:p>
          <a:p>
            <a:endParaRPr lang="en-GB" sz="2800" dirty="0"/>
          </a:p>
          <a:p>
            <a:r>
              <a:rPr lang="en-GB" sz="2800" dirty="0"/>
              <a:t>	Step  4	Live &amp; Work in Germany</a:t>
            </a:r>
          </a:p>
        </p:txBody>
      </p:sp>
    </p:spTree>
    <p:extLst>
      <p:ext uri="{BB962C8B-B14F-4D97-AF65-F5344CB8AC3E}">
        <p14:creationId xmlns:p14="http://schemas.microsoft.com/office/powerpoint/2010/main" val="3274878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9A49A-660C-4079-BCA5-58288AFF3BF1}"/>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Calibri" panose="020F0502020204030204" pitchFamily="34" charset="0"/>
              </a:rPr>
              <a:t>What do we mean by “Immigrant” Visas?</a:t>
            </a:r>
          </a:p>
        </p:txBody>
      </p:sp>
      <p:sp>
        <p:nvSpPr>
          <p:cNvPr id="3" name="Content Placeholder 2">
            <a:extLst>
              <a:ext uri="{FF2B5EF4-FFF2-40B4-BE49-F238E27FC236}">
                <a16:creationId xmlns:a16="http://schemas.microsoft.com/office/drawing/2014/main" id="{5E033E30-65DF-43B0-B677-CF3A587C997D}"/>
              </a:ext>
            </a:extLst>
          </p:cNvPr>
          <p:cNvSpPr>
            <a:spLocks noGrp="1"/>
          </p:cNvSpPr>
          <p:nvPr>
            <p:ph idx="1"/>
          </p:nvPr>
        </p:nvSpPr>
        <p:spPr>
          <a:xfrm>
            <a:off x="838200" y="1825624"/>
            <a:ext cx="10515600" cy="4886071"/>
          </a:xfrm>
        </p:spPr>
        <p:txBody>
          <a:bodyPr>
            <a:normAutofit lnSpcReduction="10000"/>
          </a:bodyPr>
          <a:lstStyle/>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Some Visa classes are only available as “Immigration” or “Non-Immigration” Visas</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Immigration		=	you can become a citizen 						eventually on this visa class</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Non-Immigration	=	there is no way that you can 						become a citizen on this visa</a:t>
            </a:r>
          </a:p>
        </p:txBody>
      </p:sp>
    </p:spTree>
    <p:extLst>
      <p:ext uri="{BB962C8B-B14F-4D97-AF65-F5344CB8AC3E}">
        <p14:creationId xmlns:p14="http://schemas.microsoft.com/office/powerpoint/2010/main" val="30033938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90500" y="1595021"/>
            <a:ext cx="12001499" cy="4832092"/>
          </a:xfrm>
          <a:prstGeom prst="rect">
            <a:avLst/>
          </a:prstGeom>
          <a:noFill/>
        </p:spPr>
        <p:txBody>
          <a:bodyPr wrap="square" rtlCol="0">
            <a:spAutoFit/>
          </a:bodyPr>
          <a:lstStyle/>
          <a:p>
            <a:endParaRPr lang="en-GB" sz="2800" dirty="0"/>
          </a:p>
          <a:p>
            <a:r>
              <a:rPr lang="en-GB" sz="2800" dirty="0"/>
              <a:t>Step 3	Apply for Freelance / Artist Visa in Germany</a:t>
            </a:r>
          </a:p>
          <a:p>
            <a:endParaRPr lang="en-GB" sz="2800" dirty="0"/>
          </a:p>
          <a:p>
            <a:r>
              <a:rPr lang="en-GB" sz="2800" dirty="0"/>
              <a:t>		When you applied for an appointment at the 				</a:t>
            </a:r>
            <a:r>
              <a:rPr lang="en-GB" sz="2800" i="1" dirty="0" err="1"/>
              <a:t>Ausländerbehörde</a:t>
            </a:r>
            <a:r>
              <a:rPr lang="en-GB" sz="2800" i="1" dirty="0"/>
              <a:t> </a:t>
            </a:r>
            <a:r>
              <a:rPr lang="en-GB" sz="2800" dirty="0"/>
              <a:t>(Step 2), you would have received 		an </a:t>
            </a:r>
            <a:r>
              <a:rPr lang="en-GB" sz="2800" b="1" dirty="0"/>
              <a:t>email confirmation </a:t>
            </a:r>
            <a:r>
              <a:rPr lang="en-GB" sz="2800" dirty="0"/>
              <a:t>with the date and location of 			your 	appointment</a:t>
            </a:r>
          </a:p>
          <a:p>
            <a:endParaRPr lang="en-GB" sz="2800" dirty="0"/>
          </a:p>
          <a:p>
            <a:r>
              <a:rPr lang="en-GB" sz="2800" dirty="0"/>
              <a:t>		Make sure to </a:t>
            </a:r>
            <a:r>
              <a:rPr lang="en-GB" sz="2800" b="1" dirty="0"/>
              <a:t>bring this with you</a:t>
            </a:r>
            <a:r>
              <a:rPr lang="en-GB" sz="2800" dirty="0"/>
              <a:t>, along with all your other 		documents (I have a list at the end of this </a:t>
            </a:r>
            <a:r>
              <a:rPr lang="en-GB" sz="2800" dirty="0" err="1"/>
              <a:t>powerpoint</a:t>
            </a:r>
            <a:r>
              <a:rPr lang="en-GB" sz="2800" dirty="0"/>
              <a:t>)	</a:t>
            </a:r>
          </a:p>
        </p:txBody>
      </p:sp>
    </p:spTree>
    <p:extLst>
      <p:ext uri="{BB962C8B-B14F-4D97-AF65-F5344CB8AC3E}">
        <p14:creationId xmlns:p14="http://schemas.microsoft.com/office/powerpoint/2010/main" val="9431949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90500" y="1595021"/>
            <a:ext cx="12001499" cy="4401205"/>
          </a:xfrm>
          <a:prstGeom prst="rect">
            <a:avLst/>
          </a:prstGeom>
          <a:noFill/>
        </p:spPr>
        <p:txBody>
          <a:bodyPr wrap="square" rtlCol="0">
            <a:spAutoFit/>
          </a:bodyPr>
          <a:lstStyle/>
          <a:p>
            <a:endParaRPr lang="en-GB" sz="2800" dirty="0"/>
          </a:p>
          <a:p>
            <a:r>
              <a:rPr lang="en-GB" sz="2800" dirty="0"/>
              <a:t>Step 3	Apply for Freelance / Artist Visa in Germany</a:t>
            </a:r>
          </a:p>
          <a:p>
            <a:endParaRPr lang="en-GB" sz="2800" dirty="0"/>
          </a:p>
          <a:p>
            <a:r>
              <a:rPr lang="en-GB" sz="2800" dirty="0"/>
              <a:t>		The interview will probably be in German (and not 			all visa officers speak English). </a:t>
            </a:r>
          </a:p>
          <a:p>
            <a:endParaRPr lang="en-GB" sz="2800" dirty="0"/>
          </a:p>
          <a:p>
            <a:r>
              <a:rPr lang="en-GB" sz="2800" dirty="0"/>
              <a:t>		Bringing an interpreter - either a paid professional 			or a German-fluent friend - is highly recommended just 		in case, as otherwise you will probably have to make 		another appointment </a:t>
            </a:r>
          </a:p>
        </p:txBody>
      </p:sp>
    </p:spTree>
    <p:extLst>
      <p:ext uri="{BB962C8B-B14F-4D97-AF65-F5344CB8AC3E}">
        <p14:creationId xmlns:p14="http://schemas.microsoft.com/office/powerpoint/2010/main" val="1831077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90500" y="1595021"/>
            <a:ext cx="12001499" cy="4031873"/>
          </a:xfrm>
          <a:prstGeom prst="rect">
            <a:avLst/>
          </a:prstGeom>
          <a:noFill/>
        </p:spPr>
        <p:txBody>
          <a:bodyPr wrap="square" rtlCol="0">
            <a:spAutoFit/>
          </a:bodyPr>
          <a:lstStyle/>
          <a:p>
            <a:endParaRPr lang="en-GB" sz="2800" dirty="0"/>
          </a:p>
          <a:p>
            <a:r>
              <a:rPr lang="en-GB" sz="2800" dirty="0"/>
              <a:t>Step 3	Apply for Freelance / Artist Visa in Germany</a:t>
            </a:r>
          </a:p>
          <a:p>
            <a:endParaRPr lang="en-GB" sz="2800" dirty="0"/>
          </a:p>
          <a:p>
            <a:r>
              <a:rPr lang="en-GB" sz="2800" dirty="0"/>
              <a:t>		</a:t>
            </a:r>
            <a:r>
              <a:rPr lang="en-GB" sz="2400" dirty="0"/>
              <a:t>These interviews are like any other visa interview – it may last 			10 minutes or an hour, you may be asked very specific 				questions or none at all, you might have to show proof of your 		artistic ability (someone I know was asked to sing a bit of an 			aria to prove that they were an opera singer).</a:t>
            </a:r>
          </a:p>
          <a:p>
            <a:endParaRPr lang="en-GB" sz="2400" dirty="0"/>
          </a:p>
          <a:p>
            <a:r>
              <a:rPr lang="en-GB" sz="2400" dirty="0"/>
              <a:t>		It all depends on the Visa Officer on the day.</a:t>
            </a:r>
          </a:p>
        </p:txBody>
      </p:sp>
    </p:spTree>
    <p:extLst>
      <p:ext uri="{BB962C8B-B14F-4D97-AF65-F5344CB8AC3E}">
        <p14:creationId xmlns:p14="http://schemas.microsoft.com/office/powerpoint/2010/main" val="25946335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90500" y="1595021"/>
            <a:ext cx="12001499" cy="4031873"/>
          </a:xfrm>
          <a:prstGeom prst="rect">
            <a:avLst/>
          </a:prstGeom>
          <a:noFill/>
        </p:spPr>
        <p:txBody>
          <a:bodyPr wrap="square" rtlCol="0">
            <a:spAutoFit/>
          </a:bodyPr>
          <a:lstStyle/>
          <a:p>
            <a:endParaRPr lang="en-GB" sz="2800" dirty="0"/>
          </a:p>
          <a:p>
            <a:r>
              <a:rPr lang="en-GB" sz="2800" dirty="0"/>
              <a:t>Step 3	Apply for Freelance / Artist Visa in Germany</a:t>
            </a:r>
          </a:p>
          <a:p>
            <a:endParaRPr lang="en-GB" sz="2800" dirty="0"/>
          </a:p>
          <a:p>
            <a:r>
              <a:rPr lang="en-GB" sz="2800" dirty="0"/>
              <a:t>		</a:t>
            </a:r>
            <a:r>
              <a:rPr lang="en-GB" sz="2400" dirty="0"/>
              <a:t>The Visa Officer may:	</a:t>
            </a:r>
          </a:p>
          <a:p>
            <a:r>
              <a:rPr lang="en-GB" sz="2400" dirty="0"/>
              <a:t>			</a:t>
            </a:r>
          </a:p>
          <a:p>
            <a:r>
              <a:rPr lang="en-GB" sz="2400" dirty="0"/>
              <a:t>			Ask for more documents</a:t>
            </a:r>
          </a:p>
          <a:p>
            <a:endParaRPr lang="en-GB" sz="2400" dirty="0"/>
          </a:p>
          <a:p>
            <a:r>
              <a:rPr lang="en-GB" sz="2400" dirty="0"/>
              <a:t>				If this happens, and your 90 days is close to expiring, 				they will issue you a </a:t>
            </a:r>
            <a:r>
              <a:rPr lang="en-GB" sz="2400" i="1" dirty="0" err="1">
                <a:hlinkClick r:id="rId2"/>
              </a:rPr>
              <a:t>Fiktionsbescheinigung</a:t>
            </a:r>
            <a:r>
              <a:rPr lang="en-GB" sz="2400" i="1" dirty="0"/>
              <a:t> </a:t>
            </a:r>
            <a:r>
              <a:rPr lang="en-GB" sz="2400" dirty="0"/>
              <a:t>to ensure 				that you can return at a later date </a:t>
            </a:r>
          </a:p>
        </p:txBody>
      </p:sp>
    </p:spTree>
    <p:extLst>
      <p:ext uri="{BB962C8B-B14F-4D97-AF65-F5344CB8AC3E}">
        <p14:creationId xmlns:p14="http://schemas.microsoft.com/office/powerpoint/2010/main" val="33183852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90500" y="1595021"/>
            <a:ext cx="12001499" cy="5139869"/>
          </a:xfrm>
          <a:prstGeom prst="rect">
            <a:avLst/>
          </a:prstGeom>
          <a:noFill/>
        </p:spPr>
        <p:txBody>
          <a:bodyPr wrap="square" rtlCol="0">
            <a:spAutoFit/>
          </a:bodyPr>
          <a:lstStyle/>
          <a:p>
            <a:endParaRPr lang="en-GB" sz="2800" dirty="0"/>
          </a:p>
          <a:p>
            <a:r>
              <a:rPr lang="en-GB" sz="2800" dirty="0"/>
              <a:t>Step 3	Apply for Freelance / Artist Visa in Germany</a:t>
            </a:r>
          </a:p>
          <a:p>
            <a:endParaRPr lang="en-GB" sz="2800" dirty="0"/>
          </a:p>
          <a:p>
            <a:r>
              <a:rPr lang="en-GB" sz="2800" dirty="0"/>
              <a:t>		</a:t>
            </a:r>
            <a:r>
              <a:rPr lang="en-GB" sz="2400" dirty="0"/>
              <a:t>The Visa Officer may:	</a:t>
            </a:r>
          </a:p>
          <a:p>
            <a:r>
              <a:rPr lang="en-GB" sz="2400" dirty="0"/>
              <a:t>			</a:t>
            </a:r>
          </a:p>
          <a:p>
            <a:r>
              <a:rPr lang="en-GB" sz="2400" dirty="0"/>
              <a:t>			Reject your application</a:t>
            </a:r>
          </a:p>
          <a:p>
            <a:endParaRPr lang="en-GB" sz="2400" dirty="0"/>
          </a:p>
          <a:p>
            <a:r>
              <a:rPr lang="en-GB" sz="2400" dirty="0"/>
              <a:t>				Which will also mean that you don’t have to pay any 				fees or service charges</a:t>
            </a:r>
          </a:p>
          <a:p>
            <a:endParaRPr lang="en-GB" sz="2400" dirty="0"/>
          </a:p>
          <a:p>
            <a:r>
              <a:rPr lang="en-GB" sz="2400" dirty="0"/>
              <a:t>				You will be given a written letter stating why your 					application has ben rejected, and how you can 					appeal the decision</a:t>
            </a:r>
          </a:p>
        </p:txBody>
      </p:sp>
    </p:spTree>
    <p:extLst>
      <p:ext uri="{BB962C8B-B14F-4D97-AF65-F5344CB8AC3E}">
        <p14:creationId xmlns:p14="http://schemas.microsoft.com/office/powerpoint/2010/main" val="35544886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90500" y="1595021"/>
            <a:ext cx="12001499" cy="5139869"/>
          </a:xfrm>
          <a:prstGeom prst="rect">
            <a:avLst/>
          </a:prstGeom>
          <a:noFill/>
        </p:spPr>
        <p:txBody>
          <a:bodyPr wrap="square" rtlCol="0">
            <a:spAutoFit/>
          </a:bodyPr>
          <a:lstStyle/>
          <a:p>
            <a:endParaRPr lang="en-GB" sz="2800" dirty="0"/>
          </a:p>
          <a:p>
            <a:r>
              <a:rPr lang="en-GB" sz="2800" dirty="0"/>
              <a:t>Step 3	Apply for Freelance / Artist Visa in Germany</a:t>
            </a:r>
          </a:p>
          <a:p>
            <a:endParaRPr lang="en-GB" sz="2800" dirty="0"/>
          </a:p>
          <a:p>
            <a:r>
              <a:rPr lang="en-GB" sz="2800" dirty="0"/>
              <a:t>		</a:t>
            </a:r>
            <a:r>
              <a:rPr lang="en-GB" sz="2400" dirty="0"/>
              <a:t>The Visa Officer may:	</a:t>
            </a:r>
          </a:p>
          <a:p>
            <a:r>
              <a:rPr lang="en-GB" sz="2400" dirty="0"/>
              <a:t>			</a:t>
            </a:r>
          </a:p>
          <a:p>
            <a:r>
              <a:rPr lang="en-GB" sz="2400" dirty="0"/>
              <a:t>			Approve your visa</a:t>
            </a:r>
          </a:p>
          <a:p>
            <a:endParaRPr lang="en-GB" sz="2400" dirty="0"/>
          </a:p>
          <a:p>
            <a:r>
              <a:rPr lang="en-GB" sz="2400" dirty="0"/>
              <a:t>				In which case you will have to pay the appropriate 				fees and charges (often in cash), which amounts 					to a bit under €200</a:t>
            </a:r>
          </a:p>
          <a:p>
            <a:endParaRPr lang="en-GB" sz="2400" dirty="0"/>
          </a:p>
          <a:p>
            <a:r>
              <a:rPr lang="en-GB" sz="2400" dirty="0"/>
              <a:t>				Artists usually get their visas on the spot, unless there 				are any complications or there is a backlog</a:t>
            </a:r>
          </a:p>
        </p:txBody>
      </p:sp>
    </p:spTree>
    <p:extLst>
      <p:ext uri="{BB962C8B-B14F-4D97-AF65-F5344CB8AC3E}">
        <p14:creationId xmlns:p14="http://schemas.microsoft.com/office/powerpoint/2010/main" val="25517323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90500" y="1595021"/>
            <a:ext cx="12001499" cy="5139869"/>
          </a:xfrm>
          <a:prstGeom prst="rect">
            <a:avLst/>
          </a:prstGeom>
          <a:noFill/>
        </p:spPr>
        <p:txBody>
          <a:bodyPr wrap="square" rtlCol="0">
            <a:spAutoFit/>
          </a:bodyPr>
          <a:lstStyle/>
          <a:p>
            <a:endParaRPr lang="en-GB" sz="2800" dirty="0"/>
          </a:p>
          <a:p>
            <a:r>
              <a:rPr lang="en-GB" sz="2800" dirty="0"/>
              <a:t>Step 3	Apply for Freelance / Artist Visa in Germany</a:t>
            </a:r>
          </a:p>
          <a:p>
            <a:endParaRPr lang="en-GB" sz="2800" dirty="0"/>
          </a:p>
          <a:p>
            <a:r>
              <a:rPr lang="en-GB" sz="2800" dirty="0"/>
              <a:t>		</a:t>
            </a:r>
            <a:r>
              <a:rPr lang="en-GB" sz="2400" dirty="0"/>
              <a:t>The Visa Officer may:	</a:t>
            </a:r>
          </a:p>
          <a:p>
            <a:r>
              <a:rPr lang="en-GB" sz="2400" dirty="0"/>
              <a:t>			</a:t>
            </a:r>
          </a:p>
          <a:p>
            <a:r>
              <a:rPr lang="en-GB" sz="2400" dirty="0"/>
              <a:t>			Approve your visa</a:t>
            </a:r>
          </a:p>
          <a:p>
            <a:endParaRPr lang="en-GB" sz="2400" dirty="0"/>
          </a:p>
          <a:p>
            <a:r>
              <a:rPr lang="en-GB" sz="2400" dirty="0"/>
              <a:t>				If the Visa Officer does not issue you with a Visa on the 				spot, you will have to wait until it is processed and 				mailed to you, which can take up to 12 months</a:t>
            </a:r>
          </a:p>
          <a:p>
            <a:endParaRPr lang="en-GB" sz="2400" dirty="0"/>
          </a:p>
          <a:p>
            <a:r>
              <a:rPr lang="en-GB" sz="2400" dirty="0"/>
              <a:t>				While you are waiting, you will be given a written 					permit that will allow you to work </a:t>
            </a:r>
          </a:p>
        </p:txBody>
      </p:sp>
    </p:spTree>
    <p:extLst>
      <p:ext uri="{BB962C8B-B14F-4D97-AF65-F5344CB8AC3E}">
        <p14:creationId xmlns:p14="http://schemas.microsoft.com/office/powerpoint/2010/main" val="12861735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90500" y="1595021"/>
            <a:ext cx="12001499" cy="5139869"/>
          </a:xfrm>
          <a:prstGeom prst="rect">
            <a:avLst/>
          </a:prstGeom>
          <a:noFill/>
        </p:spPr>
        <p:txBody>
          <a:bodyPr wrap="square" rtlCol="0">
            <a:spAutoFit/>
          </a:bodyPr>
          <a:lstStyle/>
          <a:p>
            <a:endParaRPr lang="en-GB" sz="2800" dirty="0"/>
          </a:p>
          <a:p>
            <a:r>
              <a:rPr lang="en-GB" sz="2800" dirty="0"/>
              <a:t>Step 3	Apply for Freelance / Artist Visa in Germany</a:t>
            </a:r>
          </a:p>
          <a:p>
            <a:endParaRPr lang="en-GB" sz="2800" dirty="0"/>
          </a:p>
          <a:p>
            <a:r>
              <a:rPr lang="en-GB" sz="2800" dirty="0"/>
              <a:t>		</a:t>
            </a:r>
            <a:r>
              <a:rPr lang="en-GB" sz="2400" dirty="0"/>
              <a:t>Your Visa will:	be a plastic ID card</a:t>
            </a:r>
          </a:p>
          <a:p>
            <a:endParaRPr lang="en-GB" sz="2400" dirty="0"/>
          </a:p>
          <a:p>
            <a:r>
              <a:rPr lang="en-GB" sz="2400" dirty="0"/>
              <a:t>					be valid for between 6 months &amp; 3 years 						(depending on what you applied for)</a:t>
            </a:r>
          </a:p>
          <a:p>
            <a:endParaRPr lang="en-GB" sz="2400" dirty="0"/>
          </a:p>
          <a:p>
            <a:r>
              <a:rPr lang="en-GB" sz="2400" dirty="0"/>
              <a:t>					list all the categories that you are allowed to 					obtain work in (the ones you nominated)</a:t>
            </a:r>
          </a:p>
          <a:p>
            <a:endParaRPr lang="en-GB" sz="2400" dirty="0"/>
          </a:p>
          <a:p>
            <a:r>
              <a:rPr lang="en-GB" sz="2400" dirty="0"/>
              <a:t>					This means that you can only work as an artist, 					you are not allowed to work at Starbucks Berlin</a:t>
            </a:r>
          </a:p>
        </p:txBody>
      </p:sp>
    </p:spTree>
    <p:extLst>
      <p:ext uri="{BB962C8B-B14F-4D97-AF65-F5344CB8AC3E}">
        <p14:creationId xmlns:p14="http://schemas.microsoft.com/office/powerpoint/2010/main" val="10375580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647267" y="1595021"/>
            <a:ext cx="10734966" cy="3539430"/>
          </a:xfrm>
          <a:prstGeom prst="rect">
            <a:avLst/>
          </a:prstGeom>
          <a:noFill/>
        </p:spPr>
        <p:txBody>
          <a:bodyPr wrap="square" rtlCol="0">
            <a:spAutoFit/>
          </a:bodyPr>
          <a:lstStyle/>
          <a:p>
            <a:endParaRPr lang="en-GB" sz="2800" dirty="0"/>
          </a:p>
          <a:p>
            <a:r>
              <a:rPr lang="en-GB" sz="2800" dirty="0"/>
              <a:t>	Step 1	Go to Germany</a:t>
            </a:r>
          </a:p>
          <a:p>
            <a:endParaRPr lang="en-GB" sz="2800" dirty="0"/>
          </a:p>
          <a:p>
            <a:r>
              <a:rPr lang="en-GB" sz="2800" dirty="0"/>
              <a:t>	Step 2	Register yourself in Germany</a:t>
            </a:r>
          </a:p>
          <a:p>
            <a:endParaRPr lang="en-GB" sz="2800" dirty="0"/>
          </a:p>
          <a:p>
            <a:r>
              <a:rPr lang="en-GB" sz="2800" dirty="0"/>
              <a:t>	Step 3	Apply for Freelance / Artist Visa in Germany</a:t>
            </a:r>
          </a:p>
          <a:p>
            <a:endParaRPr lang="en-GB" sz="2800" dirty="0"/>
          </a:p>
          <a:p>
            <a:r>
              <a:rPr lang="en-GB" sz="2800" dirty="0"/>
              <a:t>	</a:t>
            </a:r>
            <a:r>
              <a:rPr lang="en-GB" sz="2800" b="1" dirty="0"/>
              <a:t>Step  4	Live &amp; Work in Germany</a:t>
            </a:r>
          </a:p>
        </p:txBody>
      </p:sp>
    </p:spTree>
    <p:extLst>
      <p:ext uri="{BB962C8B-B14F-4D97-AF65-F5344CB8AC3E}">
        <p14:creationId xmlns:p14="http://schemas.microsoft.com/office/powerpoint/2010/main" val="22159327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190500" y="1595021"/>
            <a:ext cx="12001499" cy="4770537"/>
          </a:xfrm>
          <a:prstGeom prst="rect">
            <a:avLst/>
          </a:prstGeom>
          <a:noFill/>
        </p:spPr>
        <p:txBody>
          <a:bodyPr wrap="square" rtlCol="0">
            <a:spAutoFit/>
          </a:bodyPr>
          <a:lstStyle/>
          <a:p>
            <a:endParaRPr lang="en-GB" sz="2800" dirty="0"/>
          </a:p>
          <a:p>
            <a:r>
              <a:rPr lang="en-GB" sz="2800" dirty="0"/>
              <a:t>Step 4	Live and Work in Germany</a:t>
            </a:r>
          </a:p>
          <a:p>
            <a:endParaRPr lang="en-GB" sz="2800" dirty="0"/>
          </a:p>
          <a:p>
            <a:r>
              <a:rPr lang="en-GB" sz="2800" dirty="0"/>
              <a:t>		</a:t>
            </a:r>
            <a:r>
              <a:rPr lang="en-GB" sz="2400" dirty="0"/>
              <a:t>Your Visa is your Residence Permit</a:t>
            </a:r>
          </a:p>
          <a:p>
            <a:endParaRPr lang="en-GB" sz="2400" dirty="0"/>
          </a:p>
          <a:p>
            <a:r>
              <a:rPr lang="en-GB" sz="2400" dirty="0"/>
              <a:t>		Your Freelance Tax Number is your Work Permit</a:t>
            </a:r>
          </a:p>
          <a:p>
            <a:endParaRPr lang="en-GB" sz="2400" dirty="0"/>
          </a:p>
          <a:p>
            <a:r>
              <a:rPr lang="en-GB" sz="2400" dirty="0"/>
              <a:t>		Your Tax ID # is your Unique Government Tax ID</a:t>
            </a:r>
          </a:p>
          <a:p>
            <a:endParaRPr lang="en-GB" sz="2400" dirty="0"/>
          </a:p>
          <a:p>
            <a:r>
              <a:rPr lang="en-GB" sz="2400" dirty="0"/>
              <a:t>		Your Housing Registration Form is your proof of address</a:t>
            </a:r>
          </a:p>
          <a:p>
            <a:r>
              <a:rPr lang="en-GB" sz="2400" dirty="0"/>
              <a:t>	</a:t>
            </a:r>
          </a:p>
          <a:p>
            <a:r>
              <a:rPr lang="en-GB" sz="2400" dirty="0"/>
              <a:t>	Employers will usually want to see </a:t>
            </a:r>
            <a:r>
              <a:rPr lang="en-GB" sz="2400" b="1" u="sng" dirty="0"/>
              <a:t>all of these </a:t>
            </a:r>
            <a:r>
              <a:rPr lang="en-GB" sz="2400" dirty="0"/>
              <a:t>before issuing a contract</a:t>
            </a:r>
          </a:p>
        </p:txBody>
      </p:sp>
    </p:spTree>
    <p:extLst>
      <p:ext uri="{BB962C8B-B14F-4D97-AF65-F5344CB8AC3E}">
        <p14:creationId xmlns:p14="http://schemas.microsoft.com/office/powerpoint/2010/main" val="4004969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9A49A-660C-4079-BCA5-58288AFF3BF1}"/>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Calibri" panose="020F0502020204030204" pitchFamily="34" charset="0"/>
              </a:rPr>
              <a:t>How do I find out what visa to get?</a:t>
            </a:r>
          </a:p>
        </p:txBody>
      </p:sp>
      <p:sp>
        <p:nvSpPr>
          <p:cNvPr id="3" name="Content Placeholder 2">
            <a:extLst>
              <a:ext uri="{FF2B5EF4-FFF2-40B4-BE49-F238E27FC236}">
                <a16:creationId xmlns:a16="http://schemas.microsoft.com/office/drawing/2014/main" id="{5E033E30-65DF-43B0-B677-CF3A587C997D}"/>
              </a:ext>
            </a:extLst>
          </p:cNvPr>
          <p:cNvSpPr>
            <a:spLocks noGrp="1"/>
          </p:cNvSpPr>
          <p:nvPr>
            <p:ph idx="1"/>
          </p:nvPr>
        </p:nvSpPr>
        <p:spPr>
          <a:xfrm>
            <a:off x="838200" y="1825624"/>
            <a:ext cx="10515600" cy="4886071"/>
          </a:xfrm>
        </p:spPr>
        <p:txBody>
          <a:bodyPr>
            <a:normAutofit/>
          </a:bodyPr>
          <a:lstStyle/>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What does Greg do?				</a:t>
            </a:r>
            <a:r>
              <a:rPr lang="en-GB" sz="3600" b="1" dirty="0">
                <a:latin typeface="Calibri" panose="020F0502020204030204" pitchFamily="34" charset="0"/>
                <a:ea typeface="Calibri" panose="020F0502020204030204" pitchFamily="34" charset="0"/>
                <a:cs typeface="Calibri" panose="020F0502020204030204" pitchFamily="34" charset="0"/>
              </a:rPr>
              <a:t>Google</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“Do I need a visa to work in France?” 	</a:t>
            </a:r>
            <a:r>
              <a:rPr lang="en-GB" sz="3600" b="1" dirty="0">
                <a:latin typeface="Calibri" panose="020F0502020204030204" pitchFamily="34" charset="0"/>
                <a:ea typeface="Calibri" panose="020F0502020204030204" pitchFamily="34" charset="0"/>
                <a:cs typeface="Calibri" panose="020F0502020204030204" pitchFamily="34" charset="0"/>
              </a:rPr>
              <a:t>.gov.fr</a:t>
            </a: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“Freelance visa Germany” 			</a:t>
            </a:r>
            <a:r>
              <a:rPr lang="en-GB" sz="3600" b="1" dirty="0">
                <a:latin typeface="Calibri" panose="020F0502020204030204" pitchFamily="34" charset="0"/>
                <a:ea typeface="Calibri" panose="020F0502020204030204" pitchFamily="34" charset="0"/>
                <a:cs typeface="Calibri" panose="020F0502020204030204" pitchFamily="34" charset="0"/>
              </a:rPr>
              <a:t>.gov.de</a:t>
            </a: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“Visa for UK audition?” </a:t>
            </a:r>
            <a:r>
              <a:rPr lang="en-GB" sz="3600" dirty="0"/>
              <a:t>				</a:t>
            </a:r>
            <a:r>
              <a:rPr lang="en-GB" sz="3600" b="1" dirty="0">
                <a:latin typeface="Calibri" panose="020F0502020204030204" pitchFamily="34" charset="0"/>
                <a:ea typeface="Calibri" panose="020F0502020204030204" pitchFamily="34" charset="0"/>
                <a:cs typeface="Calibri" panose="020F0502020204030204" pitchFamily="34" charset="0"/>
              </a:rPr>
              <a:t>.gov.uk</a:t>
            </a:r>
          </a:p>
          <a:p>
            <a:pPr marL="0" indent="0">
              <a:buNone/>
            </a:pPr>
            <a:endParaRPr lang="en-GB" sz="3600" dirty="0"/>
          </a:p>
          <a:p>
            <a:pPr marL="0" indent="0">
              <a:buNone/>
            </a:pPr>
            <a:endParaRPr lang="en-GB" sz="3600" dirty="0"/>
          </a:p>
          <a:p>
            <a:pPr marL="0" indent="0">
              <a:buNone/>
            </a:pPr>
            <a:endParaRPr lang="en-GB" sz="2400" dirty="0"/>
          </a:p>
        </p:txBody>
      </p:sp>
    </p:spTree>
    <p:extLst>
      <p:ext uri="{BB962C8B-B14F-4D97-AF65-F5344CB8AC3E}">
        <p14:creationId xmlns:p14="http://schemas.microsoft.com/office/powerpoint/2010/main" val="28647663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Documents you need…</a:t>
            </a:r>
          </a:p>
        </p:txBody>
      </p:sp>
      <p:sp>
        <p:nvSpPr>
          <p:cNvPr id="8" name="TextBox 7">
            <a:extLst>
              <a:ext uri="{FF2B5EF4-FFF2-40B4-BE49-F238E27FC236}">
                <a16:creationId xmlns:a16="http://schemas.microsoft.com/office/drawing/2014/main" id="{45ADFA3E-A495-42F8-B162-AB6B6FD85DC1}"/>
              </a:ext>
            </a:extLst>
          </p:cNvPr>
          <p:cNvSpPr txBox="1"/>
          <p:nvPr/>
        </p:nvSpPr>
        <p:spPr>
          <a:xfrm>
            <a:off x="190500" y="1595021"/>
            <a:ext cx="12001499" cy="1261884"/>
          </a:xfrm>
          <a:prstGeom prst="rect">
            <a:avLst/>
          </a:prstGeom>
          <a:noFill/>
        </p:spPr>
        <p:txBody>
          <a:bodyPr wrap="square" rtlCol="0">
            <a:spAutoFit/>
          </a:bodyPr>
          <a:lstStyle/>
          <a:p>
            <a:r>
              <a:rPr lang="en-GB" sz="2400" b="1" u="sng" dirty="0"/>
              <a:t>Basic Documents</a:t>
            </a:r>
            <a:endParaRPr lang="en-GB" sz="2400" dirty="0"/>
          </a:p>
          <a:p>
            <a:endParaRPr lang="en-GB" sz="2800" b="1" u="sng" dirty="0"/>
          </a:p>
          <a:p>
            <a:endParaRPr lang="en-GB" sz="2400" b="1" u="sng" dirty="0"/>
          </a:p>
        </p:txBody>
      </p:sp>
      <p:sp>
        <p:nvSpPr>
          <p:cNvPr id="4" name="TextBox 3">
            <a:extLst>
              <a:ext uri="{FF2B5EF4-FFF2-40B4-BE49-F238E27FC236}">
                <a16:creationId xmlns:a16="http://schemas.microsoft.com/office/drawing/2014/main" id="{0C10459C-5E07-4DB3-AEE2-533C7A2A9C55}"/>
              </a:ext>
            </a:extLst>
          </p:cNvPr>
          <p:cNvSpPr txBox="1"/>
          <p:nvPr/>
        </p:nvSpPr>
        <p:spPr>
          <a:xfrm>
            <a:off x="330199" y="2056686"/>
            <a:ext cx="12001499" cy="4801314"/>
          </a:xfrm>
          <a:prstGeom prst="rect">
            <a:avLst/>
          </a:prstGeom>
          <a:noFill/>
        </p:spPr>
        <p:txBody>
          <a:bodyPr wrap="square" rtlCol="0">
            <a:spAutoFit/>
          </a:bodyPr>
          <a:lstStyle/>
          <a:p>
            <a:r>
              <a:rPr lang="en-GB" b="1" dirty="0"/>
              <a:t>	Completed Freelance visa application form	</a:t>
            </a:r>
            <a:r>
              <a:rPr lang="en-GB" dirty="0"/>
              <a:t>		</a:t>
            </a:r>
            <a:r>
              <a:rPr lang="en-GB" i="1" dirty="0">
                <a:hlinkClick r:id="rId2"/>
              </a:rPr>
              <a:t>Template</a:t>
            </a:r>
            <a:r>
              <a:rPr lang="en-GB" i="1" dirty="0"/>
              <a:t> - </a:t>
            </a:r>
            <a:r>
              <a:rPr lang="en-GB" i="1" dirty="0">
                <a:hlinkClick r:id="rId3"/>
              </a:rPr>
              <a:t>detailed guide</a:t>
            </a:r>
            <a:br>
              <a:rPr lang="en-GB" dirty="0"/>
            </a:br>
            <a:endParaRPr lang="en-GB" dirty="0"/>
          </a:p>
          <a:p>
            <a:r>
              <a:rPr lang="en-GB" b="1" dirty="0"/>
              <a:t>	Appointment confirmation form (printed)</a:t>
            </a:r>
            <a:br>
              <a:rPr lang="en-GB" b="1" dirty="0"/>
            </a:br>
            <a:endParaRPr lang="en-GB" dirty="0"/>
          </a:p>
          <a:p>
            <a:r>
              <a:rPr lang="en-GB" b="1" dirty="0"/>
              <a:t>	2 passport photos						</a:t>
            </a:r>
            <a:r>
              <a:rPr lang="en-GB" i="1" dirty="0">
                <a:hlinkClick r:id="rId4"/>
              </a:rPr>
              <a:t>Detailed guide</a:t>
            </a:r>
            <a:br>
              <a:rPr lang="en-GB" dirty="0"/>
            </a:br>
            <a:endParaRPr lang="en-GB" dirty="0"/>
          </a:p>
          <a:p>
            <a:r>
              <a:rPr lang="en-GB" b="1" dirty="0"/>
              <a:t>	Up to 200€ for the visa application fees (in cash)</a:t>
            </a:r>
          </a:p>
          <a:p>
            <a:br>
              <a:rPr lang="en-GB" b="1" dirty="0"/>
            </a:br>
            <a:r>
              <a:rPr lang="en-GB" b="1" dirty="0"/>
              <a:t>	Proof of health insurance coverage</a:t>
            </a:r>
            <a:br>
              <a:rPr lang="en-GB" b="1" dirty="0"/>
            </a:br>
            <a:endParaRPr lang="en-GB" b="1" dirty="0"/>
          </a:p>
          <a:p>
            <a:r>
              <a:rPr lang="en-GB" b="1" dirty="0"/>
              <a:t>	Proof of residence</a:t>
            </a:r>
            <a:endParaRPr lang="en-GB" dirty="0"/>
          </a:p>
          <a:p>
            <a:pPr lvl="1"/>
            <a:r>
              <a:rPr lang="en-GB" dirty="0"/>
              <a:t>		The </a:t>
            </a:r>
            <a:r>
              <a:rPr lang="en-GB" sz="1800" b="1" dirty="0" err="1"/>
              <a:t>Meldebescheinigung</a:t>
            </a:r>
            <a:r>
              <a:rPr lang="en-GB" sz="1800" b="1" dirty="0"/>
              <a:t> 				</a:t>
            </a:r>
            <a:r>
              <a:rPr lang="en-GB" i="1" dirty="0">
                <a:hlinkClick r:id="rId5"/>
              </a:rPr>
              <a:t>Example</a:t>
            </a:r>
            <a:r>
              <a:rPr lang="en-GB" dirty="0"/>
              <a:t> </a:t>
            </a:r>
          </a:p>
          <a:p>
            <a:pPr lvl="1"/>
            <a:r>
              <a:rPr lang="en-GB" dirty="0"/>
              <a:t>		Your</a:t>
            </a:r>
            <a:r>
              <a:rPr lang="en-GB" b="1" dirty="0"/>
              <a:t> rent contract</a:t>
            </a:r>
            <a:r>
              <a:rPr lang="en-GB" dirty="0"/>
              <a:t>. </a:t>
            </a:r>
          </a:p>
          <a:p>
            <a:pPr lvl="1"/>
            <a:r>
              <a:rPr lang="en-GB" dirty="0"/>
              <a:t>		The </a:t>
            </a:r>
            <a:r>
              <a:rPr lang="en-GB" b="1" dirty="0" err="1">
                <a:hlinkClick r:id="rId6"/>
              </a:rPr>
              <a:t>Wohnungsgeberbestätigung</a:t>
            </a:r>
            <a:r>
              <a:rPr lang="en-GB" dirty="0"/>
              <a:t> from the landlord. 	</a:t>
            </a:r>
            <a:r>
              <a:rPr lang="en-GB" i="1" dirty="0">
                <a:hlinkClick r:id="rId7"/>
              </a:rPr>
              <a:t>Template</a:t>
            </a:r>
            <a:endParaRPr lang="en-GB" i="1" dirty="0"/>
          </a:p>
          <a:p>
            <a:pPr marL="742950" lvl="1" indent="-285750">
              <a:buFont typeface="Arial" panose="020B0604020202020204" pitchFamily="34" charset="0"/>
              <a:buChar char="•"/>
            </a:pPr>
            <a:endParaRPr lang="en-GB" dirty="0"/>
          </a:p>
          <a:p>
            <a:pPr lvl="1"/>
            <a:r>
              <a:rPr lang="en-GB" b="1" dirty="0"/>
              <a:t>	2 or more letters of intent or contracts</a:t>
            </a:r>
            <a:r>
              <a:rPr lang="en-GB" dirty="0"/>
              <a:t> </a:t>
            </a:r>
            <a:r>
              <a:rPr lang="en-GB" i="1" dirty="0"/>
              <a:t>(</a:t>
            </a:r>
            <a:r>
              <a:rPr lang="en-GB" i="1" dirty="0" err="1"/>
              <a:t>Absichtserklärung</a:t>
            </a:r>
            <a:r>
              <a:rPr lang="en-GB" i="1" dirty="0"/>
              <a:t>)		</a:t>
            </a:r>
            <a:r>
              <a:rPr lang="en-GB" i="1" dirty="0">
                <a:hlinkClick r:id="rId8"/>
              </a:rPr>
              <a:t>Template</a:t>
            </a:r>
            <a:r>
              <a:rPr lang="en-GB" i="1" dirty="0"/>
              <a:t> - </a:t>
            </a:r>
            <a:r>
              <a:rPr lang="en-GB" i="1" dirty="0">
                <a:hlinkClick r:id="rId9"/>
              </a:rPr>
              <a:t>example</a:t>
            </a:r>
            <a:r>
              <a:rPr lang="en-GB" i="1" dirty="0"/>
              <a:t> - </a:t>
            </a:r>
            <a:r>
              <a:rPr lang="en-GB" i="1" dirty="0">
                <a:hlinkClick r:id="rId10"/>
              </a:rPr>
              <a:t>guide</a:t>
            </a:r>
            <a:br>
              <a:rPr lang="en-GB" dirty="0"/>
            </a:br>
            <a:endParaRPr lang="en-GB" dirty="0"/>
          </a:p>
        </p:txBody>
      </p:sp>
    </p:spTree>
    <p:extLst>
      <p:ext uri="{BB962C8B-B14F-4D97-AF65-F5344CB8AC3E}">
        <p14:creationId xmlns:p14="http://schemas.microsoft.com/office/powerpoint/2010/main" val="6489931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Documents you need…</a:t>
            </a:r>
          </a:p>
        </p:txBody>
      </p:sp>
      <p:sp>
        <p:nvSpPr>
          <p:cNvPr id="8" name="TextBox 7">
            <a:extLst>
              <a:ext uri="{FF2B5EF4-FFF2-40B4-BE49-F238E27FC236}">
                <a16:creationId xmlns:a16="http://schemas.microsoft.com/office/drawing/2014/main" id="{45ADFA3E-A495-42F8-B162-AB6B6FD85DC1}"/>
              </a:ext>
            </a:extLst>
          </p:cNvPr>
          <p:cNvSpPr txBox="1"/>
          <p:nvPr/>
        </p:nvSpPr>
        <p:spPr>
          <a:xfrm>
            <a:off x="190500" y="1595021"/>
            <a:ext cx="12001499" cy="1261884"/>
          </a:xfrm>
          <a:prstGeom prst="rect">
            <a:avLst/>
          </a:prstGeom>
          <a:noFill/>
        </p:spPr>
        <p:txBody>
          <a:bodyPr wrap="square" rtlCol="0">
            <a:spAutoFit/>
          </a:bodyPr>
          <a:lstStyle/>
          <a:p>
            <a:r>
              <a:rPr lang="en-GB" sz="2400" b="1" u="sng" dirty="0"/>
              <a:t>Professional / Personal Documents</a:t>
            </a:r>
            <a:endParaRPr lang="en-GB" sz="2400" dirty="0"/>
          </a:p>
          <a:p>
            <a:endParaRPr lang="en-GB" sz="2800" b="1" u="sng" dirty="0"/>
          </a:p>
          <a:p>
            <a:endParaRPr lang="en-GB" sz="2400" b="1" u="sng" dirty="0"/>
          </a:p>
        </p:txBody>
      </p:sp>
      <p:sp>
        <p:nvSpPr>
          <p:cNvPr id="4" name="TextBox 3">
            <a:extLst>
              <a:ext uri="{FF2B5EF4-FFF2-40B4-BE49-F238E27FC236}">
                <a16:creationId xmlns:a16="http://schemas.microsoft.com/office/drawing/2014/main" id="{0C10459C-5E07-4DB3-AEE2-533C7A2A9C55}"/>
              </a:ext>
            </a:extLst>
          </p:cNvPr>
          <p:cNvSpPr txBox="1"/>
          <p:nvPr/>
        </p:nvSpPr>
        <p:spPr>
          <a:xfrm>
            <a:off x="330199" y="2056686"/>
            <a:ext cx="12001499" cy="3139321"/>
          </a:xfrm>
          <a:prstGeom prst="rect">
            <a:avLst/>
          </a:prstGeom>
          <a:noFill/>
        </p:spPr>
        <p:txBody>
          <a:bodyPr wrap="square" rtlCol="0">
            <a:spAutoFit/>
          </a:bodyPr>
          <a:lstStyle/>
          <a:p>
            <a:r>
              <a:rPr lang="en-GB" b="1" dirty="0"/>
              <a:t>2 or more recommendation letters	</a:t>
            </a:r>
            <a:r>
              <a:rPr lang="en-GB" dirty="0"/>
              <a:t>these letters should be signed.</a:t>
            </a:r>
          </a:p>
          <a:p>
            <a:endParaRPr lang="en-GB" dirty="0"/>
          </a:p>
          <a:p>
            <a:r>
              <a:rPr lang="en-GB" b="1" dirty="0"/>
              <a:t>CV or resume				</a:t>
            </a:r>
            <a:r>
              <a:rPr lang="en-GB" dirty="0"/>
              <a:t>If you need to translate documents, use </a:t>
            </a:r>
            <a:r>
              <a:rPr lang="en-GB" dirty="0" err="1">
                <a:hlinkClick r:id="rId2"/>
              </a:rPr>
              <a:t>Lingoking</a:t>
            </a:r>
            <a:r>
              <a:rPr lang="en-GB" dirty="0"/>
              <a:t>.</a:t>
            </a:r>
          </a:p>
          <a:p>
            <a:endParaRPr lang="en-GB" dirty="0"/>
          </a:p>
          <a:p>
            <a:r>
              <a:rPr lang="en-GB" b="1" dirty="0"/>
              <a:t>Cover letter</a:t>
            </a:r>
            <a:r>
              <a:rPr lang="en-GB" dirty="0"/>
              <a:t> 				</a:t>
            </a:r>
            <a:r>
              <a:rPr lang="en-GB" dirty="0">
                <a:hlinkClick r:id="rId3"/>
              </a:rPr>
              <a:t>Example 1</a:t>
            </a:r>
            <a:r>
              <a:rPr lang="en-GB" dirty="0"/>
              <a:t> - </a:t>
            </a:r>
            <a:r>
              <a:rPr lang="en-GB" dirty="0">
                <a:hlinkClick r:id="rId4"/>
              </a:rPr>
              <a:t>example 2</a:t>
            </a:r>
            <a:br>
              <a:rPr lang="en-GB" dirty="0"/>
            </a:br>
            <a:endParaRPr lang="en-GB" dirty="0"/>
          </a:p>
          <a:p>
            <a:r>
              <a:rPr lang="en-GB" b="1" dirty="0"/>
              <a:t>Portfolio / examples of your work		</a:t>
            </a:r>
            <a:r>
              <a:rPr lang="en-GB" dirty="0"/>
              <a:t>Bring </a:t>
            </a:r>
            <a:r>
              <a:rPr lang="en-GB" b="1" i="1" dirty="0"/>
              <a:t>printed</a:t>
            </a:r>
            <a:r>
              <a:rPr lang="en-GB" dirty="0"/>
              <a:t> examples of your work</a:t>
            </a:r>
          </a:p>
          <a:p>
            <a:endParaRPr lang="en-GB" dirty="0"/>
          </a:p>
          <a:p>
            <a:r>
              <a:rPr lang="en-GB" b="1" dirty="0"/>
              <a:t>Proof of education			</a:t>
            </a:r>
            <a:r>
              <a:rPr lang="en-GB" dirty="0"/>
              <a:t>Bring your original diplomas, and copies for the interviewer</a:t>
            </a:r>
          </a:p>
          <a:p>
            <a:endParaRPr lang="en-GB" b="1" dirty="0"/>
          </a:p>
          <a:p>
            <a:r>
              <a:rPr lang="en-GB" b="1" dirty="0"/>
              <a:t>Passport				</a:t>
            </a:r>
            <a:r>
              <a:rPr lang="en-GB" dirty="0"/>
              <a:t>You may have to surrender it briefly for processing</a:t>
            </a:r>
          </a:p>
        </p:txBody>
      </p:sp>
    </p:spTree>
    <p:extLst>
      <p:ext uri="{BB962C8B-B14F-4D97-AF65-F5344CB8AC3E}">
        <p14:creationId xmlns:p14="http://schemas.microsoft.com/office/powerpoint/2010/main" val="42641944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Documents you need…</a:t>
            </a:r>
          </a:p>
        </p:txBody>
      </p:sp>
      <p:sp>
        <p:nvSpPr>
          <p:cNvPr id="8" name="TextBox 7">
            <a:extLst>
              <a:ext uri="{FF2B5EF4-FFF2-40B4-BE49-F238E27FC236}">
                <a16:creationId xmlns:a16="http://schemas.microsoft.com/office/drawing/2014/main" id="{45ADFA3E-A495-42F8-B162-AB6B6FD85DC1}"/>
              </a:ext>
            </a:extLst>
          </p:cNvPr>
          <p:cNvSpPr txBox="1"/>
          <p:nvPr/>
        </p:nvSpPr>
        <p:spPr>
          <a:xfrm>
            <a:off x="190500" y="1595021"/>
            <a:ext cx="12001499" cy="1261884"/>
          </a:xfrm>
          <a:prstGeom prst="rect">
            <a:avLst/>
          </a:prstGeom>
          <a:noFill/>
        </p:spPr>
        <p:txBody>
          <a:bodyPr wrap="square" rtlCol="0">
            <a:spAutoFit/>
          </a:bodyPr>
          <a:lstStyle/>
          <a:p>
            <a:r>
              <a:rPr lang="en-GB" sz="2400" b="1" u="sng" dirty="0"/>
              <a:t>Financial Documents</a:t>
            </a:r>
            <a:endParaRPr lang="en-GB" sz="2400" dirty="0"/>
          </a:p>
          <a:p>
            <a:endParaRPr lang="en-GB" sz="2800" b="1" u="sng" dirty="0"/>
          </a:p>
          <a:p>
            <a:endParaRPr lang="en-GB" sz="2400" b="1" u="sng" dirty="0"/>
          </a:p>
        </p:txBody>
      </p:sp>
      <p:sp>
        <p:nvSpPr>
          <p:cNvPr id="4" name="TextBox 3">
            <a:extLst>
              <a:ext uri="{FF2B5EF4-FFF2-40B4-BE49-F238E27FC236}">
                <a16:creationId xmlns:a16="http://schemas.microsoft.com/office/drawing/2014/main" id="{0C10459C-5E07-4DB3-AEE2-533C7A2A9C55}"/>
              </a:ext>
            </a:extLst>
          </p:cNvPr>
          <p:cNvSpPr txBox="1"/>
          <p:nvPr/>
        </p:nvSpPr>
        <p:spPr>
          <a:xfrm>
            <a:off x="330200" y="2056686"/>
            <a:ext cx="11861800" cy="2031325"/>
          </a:xfrm>
          <a:prstGeom prst="rect">
            <a:avLst/>
          </a:prstGeom>
          <a:noFill/>
        </p:spPr>
        <p:txBody>
          <a:bodyPr wrap="square" rtlCol="0">
            <a:spAutoFit/>
          </a:bodyPr>
          <a:lstStyle/>
          <a:p>
            <a:r>
              <a:rPr lang="en-GB" b="1" dirty="0"/>
              <a:t>Bank statements</a:t>
            </a:r>
            <a:r>
              <a:rPr lang="en-GB" dirty="0"/>
              <a:t> (</a:t>
            </a:r>
            <a:r>
              <a:rPr lang="en-GB" i="1" dirty="0" err="1"/>
              <a:t>Kontoauszug</a:t>
            </a:r>
            <a:r>
              <a:rPr lang="en-GB" dirty="0"/>
              <a:t>)			From every bank account you have, including German 						and international accounts</a:t>
            </a:r>
            <a:br>
              <a:rPr lang="en-GB" dirty="0"/>
            </a:br>
            <a:endParaRPr lang="en-GB" dirty="0"/>
          </a:p>
          <a:p>
            <a:r>
              <a:rPr lang="en-GB" b="1" dirty="0"/>
              <a:t>Forecast Earnings </a:t>
            </a:r>
            <a:r>
              <a:rPr lang="en-GB" i="1" dirty="0"/>
              <a:t>(</a:t>
            </a:r>
            <a:r>
              <a:rPr lang="en-GB" i="1" dirty="0" err="1"/>
              <a:t>Ertragsvorschau</a:t>
            </a:r>
            <a:r>
              <a:rPr lang="en-GB" i="1" dirty="0"/>
              <a:t>)		</a:t>
            </a:r>
            <a:r>
              <a:rPr lang="en-GB" i="1" dirty="0">
                <a:hlinkClick r:id="rId2"/>
              </a:rPr>
              <a:t>Guide 1</a:t>
            </a:r>
            <a:r>
              <a:rPr lang="en-GB" i="1" dirty="0"/>
              <a:t> - </a:t>
            </a:r>
            <a:r>
              <a:rPr lang="en-GB" i="1" dirty="0">
                <a:hlinkClick r:id="rId3"/>
              </a:rPr>
              <a:t>Guide 2</a:t>
            </a:r>
            <a:r>
              <a:rPr lang="en-GB" i="1" dirty="0"/>
              <a:t> - </a:t>
            </a:r>
            <a:r>
              <a:rPr lang="en-GB" i="1" dirty="0">
                <a:hlinkClick r:id="rId4"/>
              </a:rPr>
              <a:t>Example 1</a:t>
            </a:r>
            <a:r>
              <a:rPr lang="en-GB" i="1" dirty="0"/>
              <a:t> - </a:t>
            </a:r>
            <a:r>
              <a:rPr lang="en-GB" i="1" dirty="0">
                <a:hlinkClick r:id="rId5"/>
              </a:rPr>
              <a:t>Example 2</a:t>
            </a:r>
            <a:br>
              <a:rPr lang="en-GB" dirty="0"/>
            </a:br>
            <a:endParaRPr lang="en-GB" dirty="0"/>
          </a:p>
          <a:p>
            <a:r>
              <a:rPr lang="en-GB" b="1" dirty="0"/>
              <a:t>Proof of regular income</a:t>
            </a:r>
            <a:r>
              <a:rPr lang="en-GB" dirty="0"/>
              <a:t> 				This can be your own savings, regular bank transfers 						from your family, or a letter from a guarantor</a:t>
            </a:r>
          </a:p>
        </p:txBody>
      </p:sp>
    </p:spTree>
    <p:extLst>
      <p:ext uri="{BB962C8B-B14F-4D97-AF65-F5344CB8AC3E}">
        <p14:creationId xmlns:p14="http://schemas.microsoft.com/office/powerpoint/2010/main" val="40177556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2705100" y="1252121"/>
            <a:ext cx="12001499" cy="5632311"/>
          </a:xfrm>
          <a:prstGeom prst="rect">
            <a:avLst/>
          </a:prstGeom>
          <a:noFill/>
        </p:spPr>
        <p:txBody>
          <a:bodyPr wrap="square" rtlCol="0">
            <a:spAutoFit/>
          </a:bodyPr>
          <a:lstStyle/>
          <a:p>
            <a:r>
              <a:rPr lang="en-GB" b="1" dirty="0"/>
              <a:t>Complete document checklist</a:t>
            </a:r>
          </a:p>
          <a:p>
            <a:pPr>
              <a:buFont typeface="Arial" panose="020B0604020202020204" pitchFamily="34" charset="0"/>
              <a:buChar char="•"/>
            </a:pPr>
            <a:r>
              <a:rPr lang="en-GB" dirty="0"/>
              <a:t>Address registration confirmation (</a:t>
            </a:r>
            <a:r>
              <a:rPr lang="en-GB" i="1" dirty="0" err="1"/>
              <a:t>Anmeldebestätigung</a:t>
            </a:r>
            <a:r>
              <a:rPr lang="en-GB" dirty="0"/>
              <a:t>)</a:t>
            </a:r>
          </a:p>
          <a:p>
            <a:pPr>
              <a:buFont typeface="Arial" panose="020B0604020202020204" pitchFamily="34" charset="0"/>
              <a:buChar char="•"/>
            </a:pPr>
            <a:r>
              <a:rPr lang="en-GB" dirty="0"/>
              <a:t>Appointment confirmation from the </a:t>
            </a:r>
            <a:r>
              <a:rPr lang="en-GB" i="1" dirty="0" err="1"/>
              <a:t>Ausländerbehörde</a:t>
            </a:r>
            <a:endParaRPr lang="en-GB" dirty="0"/>
          </a:p>
          <a:p>
            <a:pPr>
              <a:buFont typeface="Arial" panose="020B0604020202020204" pitchFamily="34" charset="0"/>
              <a:buChar char="•"/>
            </a:pPr>
            <a:r>
              <a:rPr lang="en-GB" dirty="0"/>
              <a:t>Bank statement (</a:t>
            </a:r>
            <a:r>
              <a:rPr lang="en-GB" i="1" dirty="0" err="1"/>
              <a:t>Kontoauszug</a:t>
            </a:r>
            <a:r>
              <a:rPr lang="en-GB" dirty="0"/>
              <a:t>)</a:t>
            </a:r>
          </a:p>
          <a:p>
            <a:pPr>
              <a:buFont typeface="Arial" panose="020B0604020202020204" pitchFamily="34" charset="0"/>
              <a:buChar char="•"/>
            </a:pPr>
            <a:r>
              <a:rPr lang="en-GB" dirty="0"/>
              <a:t>Cash for the application fees, ~120€</a:t>
            </a:r>
          </a:p>
          <a:p>
            <a:pPr>
              <a:buFont typeface="Arial" panose="020B0604020202020204" pitchFamily="34" charset="0"/>
              <a:buChar char="•"/>
            </a:pPr>
            <a:r>
              <a:rPr lang="en-GB" dirty="0"/>
              <a:t>Cover letter (</a:t>
            </a:r>
            <a:r>
              <a:rPr lang="en-GB" i="1" dirty="0" err="1"/>
              <a:t>Anschreiben</a:t>
            </a:r>
            <a:r>
              <a:rPr lang="en-GB" dirty="0"/>
              <a:t>)</a:t>
            </a:r>
          </a:p>
          <a:p>
            <a:pPr>
              <a:buFont typeface="Arial" panose="020B0604020202020204" pitchFamily="34" charset="0"/>
              <a:buChar char="•"/>
            </a:pPr>
            <a:r>
              <a:rPr lang="en-GB" dirty="0"/>
              <a:t>CV or resume</a:t>
            </a:r>
          </a:p>
          <a:p>
            <a:pPr>
              <a:buFont typeface="Arial" panose="020B0604020202020204" pitchFamily="34" charset="0"/>
              <a:buChar char="•"/>
            </a:pPr>
            <a:r>
              <a:rPr lang="en-GB" dirty="0"/>
              <a:t>Financing plan (</a:t>
            </a:r>
            <a:r>
              <a:rPr lang="en-GB" i="1" dirty="0" err="1"/>
              <a:t>Finanzierungsplan</a:t>
            </a:r>
            <a:r>
              <a:rPr lang="en-GB" dirty="0"/>
              <a:t>)</a:t>
            </a:r>
          </a:p>
          <a:p>
            <a:pPr>
              <a:buFont typeface="Arial" panose="020B0604020202020204" pitchFamily="34" charset="0"/>
              <a:buChar char="•"/>
            </a:pPr>
            <a:r>
              <a:rPr lang="en-GB" dirty="0"/>
              <a:t>Freelance visa application form (</a:t>
            </a:r>
            <a:r>
              <a:rPr lang="en-GB" i="1" dirty="0" err="1"/>
              <a:t>Antrag</a:t>
            </a:r>
            <a:r>
              <a:rPr lang="en-GB" i="1" dirty="0"/>
              <a:t> auf </a:t>
            </a:r>
            <a:r>
              <a:rPr lang="en-GB" i="1" dirty="0" err="1"/>
              <a:t>Erteilung</a:t>
            </a:r>
            <a:r>
              <a:rPr lang="en-GB" i="1" dirty="0"/>
              <a:t> </a:t>
            </a:r>
            <a:r>
              <a:rPr lang="en-GB" i="1" dirty="0" err="1"/>
              <a:t>eines</a:t>
            </a:r>
            <a:r>
              <a:rPr lang="en-GB" i="1" dirty="0"/>
              <a:t> </a:t>
            </a:r>
            <a:r>
              <a:rPr lang="en-GB" i="1" dirty="0" err="1"/>
              <a:t>Aufenthaltstitels</a:t>
            </a:r>
            <a:r>
              <a:rPr lang="en-GB" dirty="0"/>
              <a:t>)</a:t>
            </a:r>
          </a:p>
          <a:p>
            <a:pPr>
              <a:buFont typeface="Arial" panose="020B0604020202020204" pitchFamily="34" charset="0"/>
              <a:buChar char="•"/>
            </a:pPr>
            <a:r>
              <a:rPr lang="en-GB" dirty="0"/>
              <a:t>Letter of confirmation from your landlord (</a:t>
            </a:r>
            <a:r>
              <a:rPr lang="en-GB" i="1" dirty="0" err="1"/>
              <a:t>Wohnungsgeberbestätigung</a:t>
            </a:r>
            <a:r>
              <a:rPr lang="en-GB" dirty="0"/>
              <a:t>)</a:t>
            </a:r>
          </a:p>
          <a:p>
            <a:pPr>
              <a:buFont typeface="Arial" panose="020B0604020202020204" pitchFamily="34" charset="0"/>
              <a:buChar char="•"/>
            </a:pPr>
            <a:r>
              <a:rPr lang="en-GB" dirty="0"/>
              <a:t>Letters of intent from German companies </a:t>
            </a:r>
            <a:r>
              <a:rPr lang="en-GB" b="1" dirty="0"/>
              <a:t>x 2-5</a:t>
            </a:r>
            <a:endParaRPr lang="en-GB" dirty="0"/>
          </a:p>
          <a:p>
            <a:pPr>
              <a:buFont typeface="Arial" panose="020B0604020202020204" pitchFamily="34" charset="0"/>
              <a:buChar char="•"/>
            </a:pPr>
            <a:r>
              <a:rPr lang="en-GB" dirty="0"/>
              <a:t>Passport</a:t>
            </a:r>
          </a:p>
          <a:p>
            <a:pPr>
              <a:buFont typeface="Arial" panose="020B0604020202020204" pitchFamily="34" charset="0"/>
              <a:buChar char="•"/>
            </a:pPr>
            <a:r>
              <a:rPr lang="en-GB" dirty="0"/>
              <a:t>Passport photos </a:t>
            </a:r>
            <a:r>
              <a:rPr lang="en-GB" b="1" dirty="0"/>
              <a:t>x 2</a:t>
            </a:r>
            <a:endParaRPr lang="en-GB" dirty="0"/>
          </a:p>
          <a:p>
            <a:pPr>
              <a:buFont typeface="Arial" panose="020B0604020202020204" pitchFamily="34" charset="0"/>
              <a:buChar char="•"/>
            </a:pPr>
            <a:r>
              <a:rPr lang="en-GB" dirty="0"/>
              <a:t>Portfolio / examples of your work, printed</a:t>
            </a:r>
          </a:p>
          <a:p>
            <a:pPr>
              <a:buFont typeface="Arial" panose="020B0604020202020204" pitchFamily="34" charset="0"/>
              <a:buChar char="•"/>
            </a:pPr>
            <a:r>
              <a:rPr lang="en-GB" dirty="0"/>
              <a:t>Proof of education </a:t>
            </a:r>
          </a:p>
          <a:p>
            <a:pPr>
              <a:buFont typeface="Arial" panose="020B0604020202020204" pitchFamily="34" charset="0"/>
              <a:buChar char="•"/>
            </a:pPr>
            <a:r>
              <a:rPr lang="en-GB" dirty="0"/>
              <a:t>Proof of regular income </a:t>
            </a:r>
          </a:p>
          <a:p>
            <a:pPr>
              <a:buFont typeface="Arial" panose="020B0604020202020204" pitchFamily="34" charset="0"/>
              <a:buChar char="•"/>
            </a:pPr>
            <a:r>
              <a:rPr lang="en-GB" dirty="0"/>
              <a:t>Proof of health insurance coverage</a:t>
            </a:r>
          </a:p>
          <a:p>
            <a:pPr>
              <a:buFont typeface="Arial" panose="020B0604020202020204" pitchFamily="34" charset="0"/>
              <a:buChar char="•"/>
            </a:pPr>
            <a:r>
              <a:rPr lang="en-GB" dirty="0"/>
              <a:t>Recommendation letters </a:t>
            </a:r>
            <a:r>
              <a:rPr lang="en-GB" b="1" dirty="0"/>
              <a:t>x 2-5</a:t>
            </a:r>
            <a:endParaRPr lang="en-GB" dirty="0"/>
          </a:p>
          <a:p>
            <a:pPr>
              <a:buFont typeface="Arial" panose="020B0604020202020204" pitchFamily="34" charset="0"/>
              <a:buChar char="•"/>
            </a:pPr>
            <a:r>
              <a:rPr lang="en-GB" dirty="0"/>
              <a:t>Rent contract</a:t>
            </a:r>
          </a:p>
          <a:p>
            <a:pPr>
              <a:buFont typeface="Arial" panose="020B0604020202020204" pitchFamily="34" charset="0"/>
              <a:buChar char="•"/>
            </a:pPr>
            <a:r>
              <a:rPr lang="en-GB" dirty="0"/>
              <a:t>Revenue forecast / Profit and loss statement (</a:t>
            </a:r>
            <a:r>
              <a:rPr lang="en-GB" i="1" dirty="0" err="1"/>
              <a:t>Ertragsvorschau</a:t>
            </a:r>
            <a:r>
              <a:rPr lang="en-GB" dirty="0"/>
              <a:t>)</a:t>
            </a:r>
          </a:p>
        </p:txBody>
      </p:sp>
    </p:spTree>
    <p:extLst>
      <p:ext uri="{BB962C8B-B14F-4D97-AF65-F5344CB8AC3E}">
        <p14:creationId xmlns:p14="http://schemas.microsoft.com/office/powerpoint/2010/main" val="14051831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B67FCCC7-C15E-4D1A-9CED-B414149AAF08}"/>
              </a:ext>
            </a:extLst>
          </p:cNvPr>
          <p:cNvSpPr>
            <a:spLocks noGrp="1"/>
          </p:cNvSpPr>
          <p:nvPr>
            <p:ph type="title"/>
          </p:nvPr>
        </p:nvSpPr>
        <p:spPr>
          <a:xfrm>
            <a:off x="647267" y="575884"/>
            <a:ext cx="10897461" cy="800100"/>
          </a:xfrm>
        </p:spPr>
        <p:txBody>
          <a:bodyPr>
            <a:normAutofit/>
          </a:bodyPr>
          <a:lstStyle/>
          <a:p>
            <a:r>
              <a:rPr lang="en-GB" sz="4800" b="1" dirty="0">
                <a:latin typeface="+mn-lt"/>
              </a:rPr>
              <a:t>Freelance Visa Process</a:t>
            </a:r>
          </a:p>
        </p:txBody>
      </p:sp>
      <p:sp>
        <p:nvSpPr>
          <p:cNvPr id="8" name="TextBox 7">
            <a:extLst>
              <a:ext uri="{FF2B5EF4-FFF2-40B4-BE49-F238E27FC236}">
                <a16:creationId xmlns:a16="http://schemas.microsoft.com/office/drawing/2014/main" id="{45ADFA3E-A495-42F8-B162-AB6B6FD85DC1}"/>
              </a:ext>
            </a:extLst>
          </p:cNvPr>
          <p:cNvSpPr txBox="1"/>
          <p:nvPr/>
        </p:nvSpPr>
        <p:spPr>
          <a:xfrm>
            <a:off x="431800" y="2242721"/>
            <a:ext cx="12001499" cy="2585323"/>
          </a:xfrm>
          <a:prstGeom prst="rect">
            <a:avLst/>
          </a:prstGeom>
          <a:noFill/>
        </p:spPr>
        <p:txBody>
          <a:bodyPr wrap="square" rtlCol="0">
            <a:spAutoFit/>
          </a:bodyPr>
          <a:lstStyle/>
          <a:p>
            <a:r>
              <a:rPr lang="en-GB" dirty="0">
                <a:hlinkClick r:id="rId2"/>
              </a:rPr>
              <a:t>https://visa.diplo.de/en/#/vib/infoseite?infoseiteUrl=visum_selbstaendig_freiberufler</a:t>
            </a:r>
            <a:endParaRPr lang="en-GB" b="1" dirty="0"/>
          </a:p>
          <a:p>
            <a:endParaRPr lang="en-GB" dirty="0">
              <a:hlinkClick r:id="rId3"/>
            </a:endParaRPr>
          </a:p>
          <a:p>
            <a:r>
              <a:rPr lang="en-GB" dirty="0">
                <a:hlinkClick r:id="rId4"/>
              </a:rPr>
              <a:t>https://visaguide.world/europe/germany-visa/long-stay/freelancer/</a:t>
            </a:r>
            <a:endParaRPr lang="en-GB" dirty="0"/>
          </a:p>
          <a:p>
            <a:endParaRPr lang="en-GB" dirty="0">
              <a:hlinkClick r:id="rId3"/>
            </a:endParaRPr>
          </a:p>
          <a:p>
            <a:r>
              <a:rPr lang="en-GB" dirty="0">
                <a:hlinkClick r:id="rId3"/>
              </a:rPr>
              <a:t>https://allaboutberlin.com/guides/how-to-get-a-german-freelance-visa</a:t>
            </a:r>
            <a:endParaRPr lang="en-GB" dirty="0"/>
          </a:p>
          <a:p>
            <a:endParaRPr lang="en-GB" b="1" dirty="0"/>
          </a:p>
          <a:p>
            <a:r>
              <a:rPr lang="en-GB" dirty="0">
                <a:hlinkClick r:id="rId5"/>
              </a:rPr>
              <a:t>https://singingandsauerkraut.com</a:t>
            </a:r>
            <a:endParaRPr lang="en-GB" dirty="0"/>
          </a:p>
          <a:p>
            <a:endParaRPr lang="en-GB" dirty="0"/>
          </a:p>
          <a:p>
            <a:endParaRPr lang="en-GB" dirty="0"/>
          </a:p>
        </p:txBody>
      </p:sp>
      <p:sp>
        <p:nvSpPr>
          <p:cNvPr id="5" name="TextBox 4">
            <a:extLst>
              <a:ext uri="{FF2B5EF4-FFF2-40B4-BE49-F238E27FC236}">
                <a16:creationId xmlns:a16="http://schemas.microsoft.com/office/drawing/2014/main" id="{644C4C98-3226-4F75-BC74-7070BC396368}"/>
              </a:ext>
            </a:extLst>
          </p:cNvPr>
          <p:cNvSpPr txBox="1"/>
          <p:nvPr/>
        </p:nvSpPr>
        <p:spPr>
          <a:xfrm>
            <a:off x="2987672" y="4863784"/>
            <a:ext cx="6216650" cy="646331"/>
          </a:xfrm>
          <a:prstGeom prst="rect">
            <a:avLst/>
          </a:prstGeom>
          <a:noFill/>
        </p:spPr>
        <p:txBody>
          <a:bodyPr wrap="square">
            <a:spAutoFit/>
          </a:bodyPr>
          <a:lstStyle/>
          <a:p>
            <a:r>
              <a:rPr lang="en-GB" dirty="0"/>
              <a:t>If possible, translate any documents into German. </a:t>
            </a:r>
            <a:r>
              <a:rPr lang="en-GB" dirty="0" err="1">
                <a:hlinkClick r:id="rId6"/>
              </a:rPr>
              <a:t>Lingoking</a:t>
            </a:r>
            <a:r>
              <a:rPr lang="en-GB" dirty="0"/>
              <a:t> is a great way to get official translations</a:t>
            </a:r>
          </a:p>
        </p:txBody>
      </p:sp>
    </p:spTree>
    <p:extLst>
      <p:ext uri="{BB962C8B-B14F-4D97-AF65-F5344CB8AC3E}">
        <p14:creationId xmlns:p14="http://schemas.microsoft.com/office/powerpoint/2010/main" val="1363718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9A49A-660C-4079-BCA5-58288AFF3BF1}"/>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Calibri" panose="020F0502020204030204" pitchFamily="34" charset="0"/>
              </a:rPr>
              <a:t>Tourist Visas</a:t>
            </a:r>
          </a:p>
        </p:txBody>
      </p:sp>
      <p:sp>
        <p:nvSpPr>
          <p:cNvPr id="3" name="Content Placeholder 2">
            <a:extLst>
              <a:ext uri="{FF2B5EF4-FFF2-40B4-BE49-F238E27FC236}">
                <a16:creationId xmlns:a16="http://schemas.microsoft.com/office/drawing/2014/main" id="{5E033E30-65DF-43B0-B677-CF3A587C997D}"/>
              </a:ext>
            </a:extLst>
          </p:cNvPr>
          <p:cNvSpPr>
            <a:spLocks noGrp="1"/>
          </p:cNvSpPr>
          <p:nvPr>
            <p:ph idx="1"/>
          </p:nvPr>
        </p:nvSpPr>
        <p:spPr>
          <a:xfrm>
            <a:off x="838200" y="1825624"/>
            <a:ext cx="10515600" cy="4886071"/>
          </a:xfrm>
        </p:spPr>
        <p:txBody>
          <a:bodyPr>
            <a:normAutofit fontScale="92500" lnSpcReduction="20000"/>
          </a:bodyPr>
          <a:lstStyle/>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Most countries do not require you to apply for a Tourist Visa ahead of time if you are a citizen of:</a:t>
            </a: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	-	the USA</a:t>
            </a: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	-	a British Commonwealth country</a:t>
            </a: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	-	a European Union country</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Your citizenship is determined by your Passport</a:t>
            </a: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If you have 2 or more passports, you are considered a “national” of each of those countries</a:t>
            </a:r>
          </a:p>
        </p:txBody>
      </p:sp>
    </p:spTree>
    <p:extLst>
      <p:ext uri="{BB962C8B-B14F-4D97-AF65-F5344CB8AC3E}">
        <p14:creationId xmlns:p14="http://schemas.microsoft.com/office/powerpoint/2010/main" val="148452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9A49A-660C-4079-BCA5-58288AFF3BF1}"/>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Calibri" panose="020F0502020204030204" pitchFamily="34" charset="0"/>
              </a:rPr>
              <a:t>Tourist Visas</a:t>
            </a:r>
          </a:p>
        </p:txBody>
      </p:sp>
      <p:sp>
        <p:nvSpPr>
          <p:cNvPr id="3" name="Content Placeholder 2">
            <a:extLst>
              <a:ext uri="{FF2B5EF4-FFF2-40B4-BE49-F238E27FC236}">
                <a16:creationId xmlns:a16="http://schemas.microsoft.com/office/drawing/2014/main" id="{5E033E30-65DF-43B0-B677-CF3A587C997D}"/>
              </a:ext>
            </a:extLst>
          </p:cNvPr>
          <p:cNvSpPr>
            <a:spLocks noGrp="1"/>
          </p:cNvSpPr>
          <p:nvPr>
            <p:ph idx="1"/>
          </p:nvPr>
        </p:nvSpPr>
        <p:spPr>
          <a:xfrm>
            <a:off x="838200" y="1825624"/>
            <a:ext cx="10515600" cy="4886071"/>
          </a:xfrm>
        </p:spPr>
        <p:txBody>
          <a:bodyPr>
            <a:normAutofit lnSpcReduction="10000"/>
          </a:bodyPr>
          <a:lstStyle/>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Some countries will require you to apply and pay for a “Visa Waiver” in order to enter the country</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Currently, US citizens can enter the UK &amp; EU without a visa for 90 days, </a:t>
            </a:r>
            <a:r>
              <a:rPr lang="en-GB" sz="3600" b="1" u="sng" dirty="0">
                <a:latin typeface="Calibri" panose="020F0502020204030204" pitchFamily="34" charset="0"/>
                <a:ea typeface="Calibri" panose="020F0502020204030204" pitchFamily="34" charset="0"/>
                <a:cs typeface="Calibri" panose="020F0502020204030204" pitchFamily="34" charset="0"/>
              </a:rPr>
              <a:t>BUT</a:t>
            </a:r>
            <a:r>
              <a:rPr lang="en-GB" sz="3600" dirty="0">
                <a:latin typeface="Calibri" panose="020F0502020204030204" pitchFamily="34" charset="0"/>
                <a:ea typeface="Calibri" panose="020F0502020204030204" pitchFamily="34" charset="0"/>
                <a:cs typeface="Calibri" panose="020F0502020204030204" pitchFamily="34" charset="0"/>
              </a:rPr>
              <a:t> this will change in 2024</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ea typeface="Calibri" panose="020F0502020204030204" pitchFamily="34" charset="0"/>
                <a:cs typeface="Calibri" panose="020F0502020204030204" pitchFamily="34" charset="0"/>
              </a:rPr>
              <a:t>Entering the EU as a tourist:</a:t>
            </a:r>
          </a:p>
          <a:p>
            <a:pPr marL="0" indent="0">
              <a:buNone/>
            </a:pPr>
            <a:r>
              <a:rPr lang="en-GB" sz="3600" dirty="0">
                <a:hlinkClick r:id="rId2"/>
              </a:rPr>
              <a:t>https://www.etiaseu.com/</a:t>
            </a:r>
            <a:endParaRPr lang="en-GB" sz="3600" dirty="0"/>
          </a:p>
          <a:p>
            <a:pPr marL="0" indent="0">
              <a:buNone/>
            </a:pPr>
            <a:endParaRPr lang="en-GB" sz="3600" dirty="0"/>
          </a:p>
          <a:p>
            <a:pPr marL="0" indent="0">
              <a:buNone/>
            </a:pPr>
            <a:endParaRPr lang="en-GB" sz="3600" dirty="0"/>
          </a:p>
        </p:txBody>
      </p:sp>
    </p:spTree>
    <p:extLst>
      <p:ext uri="{BB962C8B-B14F-4D97-AF65-F5344CB8AC3E}">
        <p14:creationId xmlns:p14="http://schemas.microsoft.com/office/powerpoint/2010/main" val="105144336"/>
      </p:ext>
    </p:extLst>
  </p:cSld>
  <p:clrMapOvr>
    <a:masterClrMapping/>
  </p:clrMapOvr>
</p:sld>
</file>

<file path=ppt/theme/theme1.xml><?xml version="1.0" encoding="utf-8"?>
<a:theme xmlns:a="http://schemas.openxmlformats.org/drawingml/2006/main" name="BrushVTI">
  <a:themeElements>
    <a:clrScheme name="AnalogousFromDarkSeedLeftStep">
      <a:dk1>
        <a:srgbClr val="000000"/>
      </a:dk1>
      <a:lt1>
        <a:srgbClr val="FFFFFF"/>
      </a:lt1>
      <a:dk2>
        <a:srgbClr val="243541"/>
      </a:dk2>
      <a:lt2>
        <a:srgbClr val="E4E8E2"/>
      </a:lt2>
      <a:accent1>
        <a:srgbClr val="A629E7"/>
      </a:accent1>
      <a:accent2>
        <a:srgbClr val="6640DC"/>
      </a:accent2>
      <a:accent3>
        <a:srgbClr val="2F4FE7"/>
      </a:accent3>
      <a:accent4>
        <a:srgbClr val="1787D5"/>
      </a:accent4>
      <a:accent5>
        <a:srgbClr val="20B6B5"/>
      </a:accent5>
      <a:accent6>
        <a:srgbClr val="14B973"/>
      </a:accent6>
      <a:hlink>
        <a:srgbClr val="358E9F"/>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7558</TotalTime>
  <Words>6047</Words>
  <Application>Microsoft Office PowerPoint</Application>
  <PresentationFormat>Widescreen</PresentationFormat>
  <Paragraphs>730</Paragraphs>
  <Slides>74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74</vt:i4>
      </vt:variant>
    </vt:vector>
  </HeadingPairs>
  <TitlesOfParts>
    <vt:vector size="79" baseType="lpstr">
      <vt:lpstr>Arial</vt:lpstr>
      <vt:lpstr>Calibri</vt:lpstr>
      <vt:lpstr>Century Gothic</vt:lpstr>
      <vt:lpstr>Elephant</vt:lpstr>
      <vt:lpstr>BrushVTI</vt:lpstr>
      <vt:lpstr>Visas –  General Info</vt:lpstr>
      <vt:lpstr>Why might you need a Visa?</vt:lpstr>
      <vt:lpstr>4 Main types of Visas</vt:lpstr>
      <vt:lpstr>4 Main types of Visas</vt:lpstr>
      <vt:lpstr>4 Main types of Visas</vt:lpstr>
      <vt:lpstr>What do we mean by “Immigrant” Visas?</vt:lpstr>
      <vt:lpstr>How do I find out what visa to get?</vt:lpstr>
      <vt:lpstr>Tourist Visas</vt:lpstr>
      <vt:lpstr>Tourist Visas</vt:lpstr>
      <vt:lpstr>Tourist Visas</vt:lpstr>
      <vt:lpstr>Study Visas</vt:lpstr>
      <vt:lpstr>Study Visas</vt:lpstr>
      <vt:lpstr>Study Visas</vt:lpstr>
      <vt:lpstr>German  Visas</vt:lpstr>
      <vt:lpstr>Freelance Visa</vt:lpstr>
      <vt:lpstr>Freelance Visa</vt:lpstr>
      <vt:lpstr>Artist Visa</vt:lpstr>
      <vt:lpstr>Artist Visa</vt:lpstr>
      <vt:lpstr>Freiberufler Visa</vt:lpstr>
      <vt:lpstr>Freiberufler Visa</vt:lpstr>
      <vt:lpstr>Freiberufler Visa</vt:lpstr>
      <vt:lpstr>Freiberufler Visa</vt:lpstr>
      <vt:lpstr>Freiberufler Visa</vt:lpstr>
      <vt:lpstr>Freiberufler Visa</vt:lpstr>
      <vt:lpstr>Freiberufler Visa</vt:lpstr>
      <vt:lpstr>Freiberufler Visa</vt:lpstr>
      <vt:lpstr>Freiberufler Visa</vt:lpstr>
      <vt:lpstr>Freiberufler Visa</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Freelance Visa Process</vt:lpstr>
      <vt:lpstr>Documents you need…</vt:lpstr>
      <vt:lpstr>Documents you need…</vt:lpstr>
      <vt:lpstr>Documents you need…</vt:lpstr>
      <vt:lpstr>Freelance Visa Process</vt:lpstr>
      <vt:lpstr>Freelance Visa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Eldridge</dc:creator>
  <cp:lastModifiedBy>Greg Eldridge</cp:lastModifiedBy>
  <cp:revision>392</cp:revision>
  <dcterms:created xsi:type="dcterms:W3CDTF">2020-08-18T22:24:25Z</dcterms:created>
  <dcterms:modified xsi:type="dcterms:W3CDTF">2023-07-04T17:35:41Z</dcterms:modified>
</cp:coreProperties>
</file>